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6576000" cy="32918400"/>
  <p:notesSz cx="6858000" cy="9144000"/>
  <p:defaultTextStyle>
    <a:defPPr>
      <a:defRPr lang="en-US"/>
    </a:defPPr>
    <a:lvl1pPr marL="0" algn="l" defTabSz="3971056" rtl="0" eaLnBrk="1" latinLnBrk="0" hangingPunct="1">
      <a:defRPr sz="7800" kern="1200">
        <a:solidFill>
          <a:schemeClr val="tx1"/>
        </a:solidFill>
        <a:latin typeface="+mn-lt"/>
        <a:ea typeface="+mn-ea"/>
        <a:cs typeface="+mn-cs"/>
      </a:defRPr>
    </a:lvl1pPr>
    <a:lvl2pPr marL="1985528" algn="l" defTabSz="3971056" rtl="0" eaLnBrk="1" latinLnBrk="0" hangingPunct="1">
      <a:defRPr sz="7800" kern="1200">
        <a:solidFill>
          <a:schemeClr val="tx1"/>
        </a:solidFill>
        <a:latin typeface="+mn-lt"/>
        <a:ea typeface="+mn-ea"/>
        <a:cs typeface="+mn-cs"/>
      </a:defRPr>
    </a:lvl2pPr>
    <a:lvl3pPr marL="3971056" algn="l" defTabSz="3971056" rtl="0" eaLnBrk="1" latinLnBrk="0" hangingPunct="1">
      <a:defRPr sz="7800" kern="1200">
        <a:solidFill>
          <a:schemeClr val="tx1"/>
        </a:solidFill>
        <a:latin typeface="+mn-lt"/>
        <a:ea typeface="+mn-ea"/>
        <a:cs typeface="+mn-cs"/>
      </a:defRPr>
    </a:lvl3pPr>
    <a:lvl4pPr marL="5956584" algn="l" defTabSz="3971056" rtl="0" eaLnBrk="1" latinLnBrk="0" hangingPunct="1">
      <a:defRPr sz="7800" kern="1200">
        <a:solidFill>
          <a:schemeClr val="tx1"/>
        </a:solidFill>
        <a:latin typeface="+mn-lt"/>
        <a:ea typeface="+mn-ea"/>
        <a:cs typeface="+mn-cs"/>
      </a:defRPr>
    </a:lvl4pPr>
    <a:lvl5pPr marL="7942113" algn="l" defTabSz="3971056" rtl="0" eaLnBrk="1" latinLnBrk="0" hangingPunct="1">
      <a:defRPr sz="7800" kern="1200">
        <a:solidFill>
          <a:schemeClr val="tx1"/>
        </a:solidFill>
        <a:latin typeface="+mn-lt"/>
        <a:ea typeface="+mn-ea"/>
        <a:cs typeface="+mn-cs"/>
      </a:defRPr>
    </a:lvl5pPr>
    <a:lvl6pPr marL="9927641" algn="l" defTabSz="3971056" rtl="0" eaLnBrk="1" latinLnBrk="0" hangingPunct="1">
      <a:defRPr sz="7800" kern="1200">
        <a:solidFill>
          <a:schemeClr val="tx1"/>
        </a:solidFill>
        <a:latin typeface="+mn-lt"/>
        <a:ea typeface="+mn-ea"/>
        <a:cs typeface="+mn-cs"/>
      </a:defRPr>
    </a:lvl6pPr>
    <a:lvl7pPr marL="11913169" algn="l" defTabSz="3971056" rtl="0" eaLnBrk="1" latinLnBrk="0" hangingPunct="1">
      <a:defRPr sz="7800" kern="1200">
        <a:solidFill>
          <a:schemeClr val="tx1"/>
        </a:solidFill>
        <a:latin typeface="+mn-lt"/>
        <a:ea typeface="+mn-ea"/>
        <a:cs typeface="+mn-cs"/>
      </a:defRPr>
    </a:lvl7pPr>
    <a:lvl8pPr marL="13898697" algn="l" defTabSz="3971056" rtl="0" eaLnBrk="1" latinLnBrk="0" hangingPunct="1">
      <a:defRPr sz="7800" kern="1200">
        <a:solidFill>
          <a:schemeClr val="tx1"/>
        </a:solidFill>
        <a:latin typeface="+mn-lt"/>
        <a:ea typeface="+mn-ea"/>
        <a:cs typeface="+mn-cs"/>
      </a:defRPr>
    </a:lvl8pPr>
    <a:lvl9pPr marL="15884225" algn="l" defTabSz="3971056" rtl="0" eaLnBrk="1" latinLnBrk="0" hangingPunct="1">
      <a:defRPr sz="7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15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ahesshoverl@gmail.com" initials="k" lastIdx="5" clrIdx="0">
    <p:extLst>
      <p:ext uri="{19B8F6BF-5375-455C-9EA6-DF929625EA0E}">
        <p15:presenceInfo xmlns:p15="http://schemas.microsoft.com/office/powerpoint/2012/main" userId="c370d57a8072c027" providerId="Windows Live"/>
      </p:ext>
    </p:extLst>
  </p:cmAuthor>
  <p:cmAuthor id="2" name="djmastro4" initials="d" lastIdx="7" clrIdx="1">
    <p:extLst>
      <p:ext uri="{19B8F6BF-5375-455C-9EA6-DF929625EA0E}">
        <p15:presenceInfo xmlns:p15="http://schemas.microsoft.com/office/powerpoint/2012/main" userId="djmastro4"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33" d="100"/>
          <a:sy n="33" d="100"/>
        </p:scale>
        <p:origin x="-3682" y="-3077"/>
      </p:cViewPr>
      <p:guideLst>
        <p:guide orient="horz" pos="10368"/>
        <p:guide pos="115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1-30T13:12:33.449" idx="4">
    <p:pos x="21291" y="9587"/>
    <p:text>Explain that he saw the time passing along with the spikes every time he talked, laughed, etc. and this could have affected the results.</p:text>
    <p:extLst mod="1">
      <p:ext uri="{C676402C-5697-4E1C-873F-D02D1690AC5C}">
        <p15:threadingInfo xmlns:p15="http://schemas.microsoft.com/office/powerpoint/2012/main" timeZoneBias="300"/>
      </p:ext>
    </p:extLst>
  </p:cm>
  <p:cm authorId="1" dt="2018-11-30T13:38:54.654" idx="5">
    <p:pos x="10" y="10"/>
    <p:text>David- Introduction &amp; Hypothesis;                         Kara - Method &amp; Results;                                           Both - Discussion &amp; Conclusion</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10226042"/>
            <a:ext cx="31089600" cy="7056120"/>
          </a:xfrm>
        </p:spPr>
        <p:txBody>
          <a:bodyPr/>
          <a:lstStyle/>
          <a:p>
            <a:r>
              <a:rPr lang="en-US"/>
              <a:t>Click to edit Master title style</a:t>
            </a:r>
          </a:p>
        </p:txBody>
      </p:sp>
      <p:sp>
        <p:nvSpPr>
          <p:cNvPr id="3" name="Subtitle 2"/>
          <p:cNvSpPr>
            <a:spLocks noGrp="1"/>
          </p:cNvSpPr>
          <p:nvPr>
            <p:ph type="subTitle" idx="1"/>
          </p:nvPr>
        </p:nvSpPr>
        <p:spPr>
          <a:xfrm>
            <a:off x="5486400" y="18653760"/>
            <a:ext cx="25603200" cy="8412480"/>
          </a:xfrm>
        </p:spPr>
        <p:txBody>
          <a:bodyPr/>
          <a:lstStyle>
            <a:lvl1pPr marL="0" indent="0" algn="ctr">
              <a:buNone/>
              <a:defRPr>
                <a:solidFill>
                  <a:schemeClr val="tx1">
                    <a:tint val="75000"/>
                  </a:schemeClr>
                </a:solidFill>
              </a:defRPr>
            </a:lvl1pPr>
            <a:lvl2pPr marL="1985528" indent="0" algn="ctr">
              <a:buNone/>
              <a:defRPr>
                <a:solidFill>
                  <a:schemeClr val="tx1">
                    <a:tint val="75000"/>
                  </a:schemeClr>
                </a:solidFill>
              </a:defRPr>
            </a:lvl2pPr>
            <a:lvl3pPr marL="3971056" indent="0" algn="ctr">
              <a:buNone/>
              <a:defRPr>
                <a:solidFill>
                  <a:schemeClr val="tx1">
                    <a:tint val="75000"/>
                  </a:schemeClr>
                </a:solidFill>
              </a:defRPr>
            </a:lvl3pPr>
            <a:lvl4pPr marL="5956584" indent="0" algn="ctr">
              <a:buNone/>
              <a:defRPr>
                <a:solidFill>
                  <a:schemeClr val="tx1">
                    <a:tint val="75000"/>
                  </a:schemeClr>
                </a:solidFill>
              </a:defRPr>
            </a:lvl4pPr>
            <a:lvl5pPr marL="7942113" indent="0" algn="ctr">
              <a:buNone/>
              <a:defRPr>
                <a:solidFill>
                  <a:schemeClr val="tx1">
                    <a:tint val="75000"/>
                  </a:schemeClr>
                </a:solidFill>
              </a:defRPr>
            </a:lvl5pPr>
            <a:lvl6pPr marL="9927641" indent="0" algn="ctr">
              <a:buNone/>
              <a:defRPr>
                <a:solidFill>
                  <a:schemeClr val="tx1">
                    <a:tint val="75000"/>
                  </a:schemeClr>
                </a:solidFill>
              </a:defRPr>
            </a:lvl6pPr>
            <a:lvl7pPr marL="11913169" indent="0" algn="ctr">
              <a:buNone/>
              <a:defRPr>
                <a:solidFill>
                  <a:schemeClr val="tx1">
                    <a:tint val="75000"/>
                  </a:schemeClr>
                </a:solidFill>
              </a:defRPr>
            </a:lvl7pPr>
            <a:lvl8pPr marL="13898697" indent="0" algn="ctr">
              <a:buNone/>
              <a:defRPr>
                <a:solidFill>
                  <a:schemeClr val="tx1">
                    <a:tint val="75000"/>
                  </a:schemeClr>
                </a:solidFill>
              </a:defRPr>
            </a:lvl8pPr>
            <a:lvl9pPr marL="1588422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070400" y="6324600"/>
            <a:ext cx="32918400"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315200" y="6324600"/>
            <a:ext cx="98145600"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2" y="21153122"/>
            <a:ext cx="31089600" cy="6537960"/>
          </a:xfrm>
        </p:spPr>
        <p:txBody>
          <a:bodyPr anchor="t"/>
          <a:lstStyle>
            <a:lvl1pPr algn="l">
              <a:defRPr sz="17400" b="1" cap="all"/>
            </a:lvl1pPr>
          </a:lstStyle>
          <a:p>
            <a:r>
              <a:rPr lang="en-US"/>
              <a:t>Click to edit Master title style</a:t>
            </a:r>
          </a:p>
        </p:txBody>
      </p:sp>
      <p:sp>
        <p:nvSpPr>
          <p:cNvPr id="3" name="Text Placeholder 2"/>
          <p:cNvSpPr>
            <a:spLocks noGrp="1"/>
          </p:cNvSpPr>
          <p:nvPr>
            <p:ph type="body" idx="1"/>
          </p:nvPr>
        </p:nvSpPr>
        <p:spPr>
          <a:xfrm>
            <a:off x="2889252" y="13952225"/>
            <a:ext cx="31089600" cy="7200898"/>
          </a:xfrm>
        </p:spPr>
        <p:txBody>
          <a:bodyPr anchor="b"/>
          <a:lstStyle>
            <a:lvl1pPr marL="0" indent="0">
              <a:buNone/>
              <a:defRPr sz="8700">
                <a:solidFill>
                  <a:schemeClr val="tx1">
                    <a:tint val="75000"/>
                  </a:schemeClr>
                </a:solidFill>
              </a:defRPr>
            </a:lvl1pPr>
            <a:lvl2pPr marL="1985528" indent="0">
              <a:buNone/>
              <a:defRPr sz="7800">
                <a:solidFill>
                  <a:schemeClr val="tx1">
                    <a:tint val="75000"/>
                  </a:schemeClr>
                </a:solidFill>
              </a:defRPr>
            </a:lvl2pPr>
            <a:lvl3pPr marL="3971056" indent="0">
              <a:buNone/>
              <a:defRPr sz="6900">
                <a:solidFill>
                  <a:schemeClr val="tx1">
                    <a:tint val="75000"/>
                  </a:schemeClr>
                </a:solidFill>
              </a:defRPr>
            </a:lvl3pPr>
            <a:lvl4pPr marL="5956584" indent="0">
              <a:buNone/>
              <a:defRPr sz="6100">
                <a:solidFill>
                  <a:schemeClr val="tx1">
                    <a:tint val="75000"/>
                  </a:schemeClr>
                </a:solidFill>
              </a:defRPr>
            </a:lvl4pPr>
            <a:lvl5pPr marL="7942113" indent="0">
              <a:buNone/>
              <a:defRPr sz="6100">
                <a:solidFill>
                  <a:schemeClr val="tx1">
                    <a:tint val="75000"/>
                  </a:schemeClr>
                </a:solidFill>
              </a:defRPr>
            </a:lvl5pPr>
            <a:lvl6pPr marL="9927641" indent="0">
              <a:buNone/>
              <a:defRPr sz="6100">
                <a:solidFill>
                  <a:schemeClr val="tx1">
                    <a:tint val="75000"/>
                  </a:schemeClr>
                </a:solidFill>
              </a:defRPr>
            </a:lvl6pPr>
            <a:lvl7pPr marL="11913169" indent="0">
              <a:buNone/>
              <a:defRPr sz="6100">
                <a:solidFill>
                  <a:schemeClr val="tx1">
                    <a:tint val="75000"/>
                  </a:schemeClr>
                </a:solidFill>
              </a:defRPr>
            </a:lvl7pPr>
            <a:lvl8pPr marL="13898697" indent="0">
              <a:buNone/>
              <a:defRPr sz="6100">
                <a:solidFill>
                  <a:schemeClr val="tx1">
                    <a:tint val="75000"/>
                  </a:schemeClr>
                </a:solidFill>
              </a:defRPr>
            </a:lvl8pPr>
            <a:lvl9pPr marL="15884225" indent="0">
              <a:buNone/>
              <a:defRPr sz="6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315200" y="36865560"/>
            <a:ext cx="65532000" cy="104279702"/>
          </a:xfrm>
        </p:spPr>
        <p:txBody>
          <a:bodyPr/>
          <a:lstStyle>
            <a:lvl1pPr>
              <a:defRPr sz="12200"/>
            </a:lvl1pPr>
            <a:lvl2pPr>
              <a:defRPr sz="10400"/>
            </a:lvl2pPr>
            <a:lvl3pPr>
              <a:defRPr sz="8700"/>
            </a:lvl3pPr>
            <a:lvl4pPr>
              <a:defRPr sz="7800"/>
            </a:lvl4pPr>
            <a:lvl5pPr>
              <a:defRPr sz="7800"/>
            </a:lvl5pPr>
            <a:lvl6pPr>
              <a:defRPr sz="7800"/>
            </a:lvl6pPr>
            <a:lvl7pPr>
              <a:defRPr sz="7800"/>
            </a:lvl7pPr>
            <a:lvl8pPr>
              <a:defRPr sz="7800"/>
            </a:lvl8pPr>
            <a:lvl9pPr>
              <a:defRPr sz="7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3456800" y="36865560"/>
            <a:ext cx="65532000" cy="104279702"/>
          </a:xfrm>
        </p:spPr>
        <p:txBody>
          <a:bodyPr/>
          <a:lstStyle>
            <a:lvl1pPr>
              <a:defRPr sz="12200"/>
            </a:lvl1pPr>
            <a:lvl2pPr>
              <a:defRPr sz="10400"/>
            </a:lvl2pPr>
            <a:lvl3pPr>
              <a:defRPr sz="8700"/>
            </a:lvl3pPr>
            <a:lvl4pPr>
              <a:defRPr sz="7800"/>
            </a:lvl4pPr>
            <a:lvl5pPr>
              <a:defRPr sz="7800"/>
            </a:lvl5pPr>
            <a:lvl6pPr>
              <a:defRPr sz="7800"/>
            </a:lvl6pPr>
            <a:lvl7pPr>
              <a:defRPr sz="7800"/>
            </a:lvl7pPr>
            <a:lvl8pPr>
              <a:defRPr sz="7800"/>
            </a:lvl8pPr>
            <a:lvl9pPr>
              <a:defRPr sz="7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318262"/>
            <a:ext cx="3291840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28800" y="7368542"/>
            <a:ext cx="16160752" cy="3070858"/>
          </a:xfrm>
        </p:spPr>
        <p:txBody>
          <a:bodyPr anchor="b"/>
          <a:lstStyle>
            <a:lvl1pPr marL="0" indent="0">
              <a:buNone/>
              <a:defRPr sz="10400" b="1"/>
            </a:lvl1pPr>
            <a:lvl2pPr marL="1985528" indent="0">
              <a:buNone/>
              <a:defRPr sz="8700" b="1"/>
            </a:lvl2pPr>
            <a:lvl3pPr marL="3971056" indent="0">
              <a:buNone/>
              <a:defRPr sz="7800" b="1"/>
            </a:lvl3pPr>
            <a:lvl4pPr marL="5956584" indent="0">
              <a:buNone/>
              <a:defRPr sz="6900" b="1"/>
            </a:lvl4pPr>
            <a:lvl5pPr marL="7942113" indent="0">
              <a:buNone/>
              <a:defRPr sz="6900" b="1"/>
            </a:lvl5pPr>
            <a:lvl6pPr marL="9927641" indent="0">
              <a:buNone/>
              <a:defRPr sz="6900" b="1"/>
            </a:lvl6pPr>
            <a:lvl7pPr marL="11913169" indent="0">
              <a:buNone/>
              <a:defRPr sz="6900" b="1"/>
            </a:lvl7pPr>
            <a:lvl8pPr marL="13898697" indent="0">
              <a:buNone/>
              <a:defRPr sz="6900" b="1"/>
            </a:lvl8pPr>
            <a:lvl9pPr marL="15884225" indent="0">
              <a:buNone/>
              <a:defRPr sz="6900" b="1"/>
            </a:lvl9pPr>
          </a:lstStyle>
          <a:p>
            <a:pPr lvl="0"/>
            <a:r>
              <a:rPr lang="en-US"/>
              <a:t>Click to edit Master text styles</a:t>
            </a:r>
          </a:p>
        </p:txBody>
      </p:sp>
      <p:sp>
        <p:nvSpPr>
          <p:cNvPr id="4" name="Content Placeholder 3"/>
          <p:cNvSpPr>
            <a:spLocks noGrp="1"/>
          </p:cNvSpPr>
          <p:nvPr>
            <p:ph sz="half" idx="2"/>
          </p:nvPr>
        </p:nvSpPr>
        <p:spPr>
          <a:xfrm>
            <a:off x="1828800" y="10439400"/>
            <a:ext cx="16160752" cy="18966182"/>
          </a:xfrm>
        </p:spPr>
        <p:txBody>
          <a:bodyPr/>
          <a:lstStyle>
            <a:lvl1pPr>
              <a:defRPr sz="10400"/>
            </a:lvl1pPr>
            <a:lvl2pPr>
              <a:defRPr sz="8700"/>
            </a:lvl2pPr>
            <a:lvl3pPr>
              <a:defRPr sz="78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580102" y="7368542"/>
            <a:ext cx="16167100" cy="3070858"/>
          </a:xfrm>
        </p:spPr>
        <p:txBody>
          <a:bodyPr anchor="b"/>
          <a:lstStyle>
            <a:lvl1pPr marL="0" indent="0">
              <a:buNone/>
              <a:defRPr sz="10400" b="1"/>
            </a:lvl1pPr>
            <a:lvl2pPr marL="1985528" indent="0">
              <a:buNone/>
              <a:defRPr sz="8700" b="1"/>
            </a:lvl2pPr>
            <a:lvl3pPr marL="3971056" indent="0">
              <a:buNone/>
              <a:defRPr sz="7800" b="1"/>
            </a:lvl3pPr>
            <a:lvl4pPr marL="5956584" indent="0">
              <a:buNone/>
              <a:defRPr sz="6900" b="1"/>
            </a:lvl4pPr>
            <a:lvl5pPr marL="7942113" indent="0">
              <a:buNone/>
              <a:defRPr sz="6900" b="1"/>
            </a:lvl5pPr>
            <a:lvl6pPr marL="9927641" indent="0">
              <a:buNone/>
              <a:defRPr sz="6900" b="1"/>
            </a:lvl6pPr>
            <a:lvl7pPr marL="11913169" indent="0">
              <a:buNone/>
              <a:defRPr sz="6900" b="1"/>
            </a:lvl7pPr>
            <a:lvl8pPr marL="13898697" indent="0">
              <a:buNone/>
              <a:defRPr sz="6900" b="1"/>
            </a:lvl8pPr>
            <a:lvl9pPr marL="15884225" indent="0">
              <a:buNone/>
              <a:defRPr sz="6900" b="1"/>
            </a:lvl9pPr>
          </a:lstStyle>
          <a:p>
            <a:pPr lvl="0"/>
            <a:r>
              <a:rPr lang="en-US"/>
              <a:t>Click to edit Master text styles</a:t>
            </a:r>
          </a:p>
        </p:txBody>
      </p:sp>
      <p:sp>
        <p:nvSpPr>
          <p:cNvPr id="6" name="Content Placeholder 5"/>
          <p:cNvSpPr>
            <a:spLocks noGrp="1"/>
          </p:cNvSpPr>
          <p:nvPr>
            <p:ph sz="quarter" idx="4"/>
          </p:nvPr>
        </p:nvSpPr>
        <p:spPr>
          <a:xfrm>
            <a:off x="18580102" y="10439400"/>
            <a:ext cx="16167100" cy="18966182"/>
          </a:xfrm>
        </p:spPr>
        <p:txBody>
          <a:bodyPr/>
          <a:lstStyle>
            <a:lvl1pPr>
              <a:defRPr sz="10400"/>
            </a:lvl1pPr>
            <a:lvl2pPr>
              <a:defRPr sz="8700"/>
            </a:lvl2pPr>
            <a:lvl3pPr>
              <a:defRPr sz="78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2" y="1310640"/>
            <a:ext cx="12033252" cy="5577840"/>
          </a:xfrm>
        </p:spPr>
        <p:txBody>
          <a:bodyPr anchor="b"/>
          <a:lstStyle>
            <a:lvl1pPr algn="l">
              <a:defRPr sz="8700" b="1"/>
            </a:lvl1pPr>
          </a:lstStyle>
          <a:p>
            <a:r>
              <a:rPr lang="en-US"/>
              <a:t>Click to edit Master title style</a:t>
            </a:r>
          </a:p>
        </p:txBody>
      </p:sp>
      <p:sp>
        <p:nvSpPr>
          <p:cNvPr id="3" name="Content Placeholder 2"/>
          <p:cNvSpPr>
            <a:spLocks noGrp="1"/>
          </p:cNvSpPr>
          <p:nvPr>
            <p:ph idx="1"/>
          </p:nvPr>
        </p:nvSpPr>
        <p:spPr>
          <a:xfrm>
            <a:off x="14300200" y="1310643"/>
            <a:ext cx="20447000" cy="28094942"/>
          </a:xfrm>
        </p:spPr>
        <p:txBody>
          <a:bodyPr/>
          <a:lstStyle>
            <a:lvl1pPr>
              <a:defRPr sz="13900"/>
            </a:lvl1pPr>
            <a:lvl2pPr>
              <a:defRPr sz="12200"/>
            </a:lvl2pPr>
            <a:lvl3pPr>
              <a:defRPr sz="10400"/>
            </a:lvl3pPr>
            <a:lvl4pPr>
              <a:defRPr sz="8700"/>
            </a:lvl4pPr>
            <a:lvl5pPr>
              <a:defRPr sz="8700"/>
            </a:lvl5pPr>
            <a:lvl6pPr>
              <a:defRPr sz="8700"/>
            </a:lvl6pPr>
            <a:lvl7pPr>
              <a:defRPr sz="8700"/>
            </a:lvl7pPr>
            <a:lvl8pPr>
              <a:defRPr sz="8700"/>
            </a:lvl8pPr>
            <a:lvl9pPr>
              <a:defRPr sz="8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28802" y="6888483"/>
            <a:ext cx="12033252" cy="22517102"/>
          </a:xfrm>
        </p:spPr>
        <p:txBody>
          <a:bodyPr/>
          <a:lstStyle>
            <a:lvl1pPr marL="0" indent="0">
              <a:buNone/>
              <a:defRPr sz="6100"/>
            </a:lvl1pPr>
            <a:lvl2pPr marL="1985528" indent="0">
              <a:buNone/>
              <a:defRPr sz="5200"/>
            </a:lvl2pPr>
            <a:lvl3pPr marL="3971056" indent="0">
              <a:buNone/>
              <a:defRPr sz="4300"/>
            </a:lvl3pPr>
            <a:lvl4pPr marL="5956584" indent="0">
              <a:buNone/>
              <a:defRPr sz="3900"/>
            </a:lvl4pPr>
            <a:lvl5pPr marL="7942113" indent="0">
              <a:buNone/>
              <a:defRPr sz="3900"/>
            </a:lvl5pPr>
            <a:lvl6pPr marL="9927641" indent="0">
              <a:buNone/>
              <a:defRPr sz="3900"/>
            </a:lvl6pPr>
            <a:lvl7pPr marL="11913169" indent="0">
              <a:buNone/>
              <a:defRPr sz="3900"/>
            </a:lvl7pPr>
            <a:lvl8pPr marL="13898697" indent="0">
              <a:buNone/>
              <a:defRPr sz="3900"/>
            </a:lvl8pPr>
            <a:lvl9pPr marL="15884225" indent="0">
              <a:buNone/>
              <a:defRPr sz="3900"/>
            </a:lvl9pPr>
          </a:lstStyle>
          <a:p>
            <a:pPr lvl="0"/>
            <a:r>
              <a:rPr lang="en-US"/>
              <a:t>Click to edit Master text styles</a:t>
            </a:r>
          </a:p>
        </p:txBody>
      </p:sp>
      <p:sp>
        <p:nvSpPr>
          <p:cNvPr id="5" name="Date Placeholder 4"/>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2" y="23042880"/>
            <a:ext cx="21945600" cy="2720342"/>
          </a:xfrm>
        </p:spPr>
        <p:txBody>
          <a:bodyPr anchor="b"/>
          <a:lstStyle>
            <a:lvl1pPr algn="l">
              <a:defRPr sz="8700" b="1"/>
            </a:lvl1pPr>
          </a:lstStyle>
          <a:p>
            <a:r>
              <a:rPr lang="en-US"/>
              <a:t>Click to edit Master title style</a:t>
            </a:r>
          </a:p>
        </p:txBody>
      </p:sp>
      <p:sp>
        <p:nvSpPr>
          <p:cNvPr id="3" name="Picture Placeholder 2"/>
          <p:cNvSpPr>
            <a:spLocks noGrp="1"/>
          </p:cNvSpPr>
          <p:nvPr>
            <p:ph type="pic" idx="1"/>
          </p:nvPr>
        </p:nvSpPr>
        <p:spPr>
          <a:xfrm>
            <a:off x="7169152" y="2941320"/>
            <a:ext cx="21945600" cy="19751040"/>
          </a:xfrm>
        </p:spPr>
        <p:txBody>
          <a:bodyPr/>
          <a:lstStyle>
            <a:lvl1pPr marL="0" indent="0">
              <a:buNone/>
              <a:defRPr sz="13900"/>
            </a:lvl1pPr>
            <a:lvl2pPr marL="1985528" indent="0">
              <a:buNone/>
              <a:defRPr sz="12200"/>
            </a:lvl2pPr>
            <a:lvl3pPr marL="3971056" indent="0">
              <a:buNone/>
              <a:defRPr sz="10400"/>
            </a:lvl3pPr>
            <a:lvl4pPr marL="5956584" indent="0">
              <a:buNone/>
              <a:defRPr sz="8700"/>
            </a:lvl4pPr>
            <a:lvl5pPr marL="7942113" indent="0">
              <a:buNone/>
              <a:defRPr sz="8700"/>
            </a:lvl5pPr>
            <a:lvl6pPr marL="9927641" indent="0">
              <a:buNone/>
              <a:defRPr sz="8700"/>
            </a:lvl6pPr>
            <a:lvl7pPr marL="11913169" indent="0">
              <a:buNone/>
              <a:defRPr sz="8700"/>
            </a:lvl7pPr>
            <a:lvl8pPr marL="13898697" indent="0">
              <a:buNone/>
              <a:defRPr sz="8700"/>
            </a:lvl8pPr>
            <a:lvl9pPr marL="15884225" indent="0">
              <a:buNone/>
              <a:defRPr sz="8700"/>
            </a:lvl9pPr>
          </a:lstStyle>
          <a:p>
            <a:endParaRPr lang="en-US" dirty="0"/>
          </a:p>
        </p:txBody>
      </p:sp>
      <p:sp>
        <p:nvSpPr>
          <p:cNvPr id="4" name="Text Placeholder 3"/>
          <p:cNvSpPr>
            <a:spLocks noGrp="1"/>
          </p:cNvSpPr>
          <p:nvPr>
            <p:ph type="body" sz="half" idx="2"/>
          </p:nvPr>
        </p:nvSpPr>
        <p:spPr>
          <a:xfrm>
            <a:off x="7169152" y="25763222"/>
            <a:ext cx="21945600" cy="3863338"/>
          </a:xfrm>
        </p:spPr>
        <p:txBody>
          <a:bodyPr/>
          <a:lstStyle>
            <a:lvl1pPr marL="0" indent="0">
              <a:buNone/>
              <a:defRPr sz="6100"/>
            </a:lvl1pPr>
            <a:lvl2pPr marL="1985528" indent="0">
              <a:buNone/>
              <a:defRPr sz="5200"/>
            </a:lvl2pPr>
            <a:lvl3pPr marL="3971056" indent="0">
              <a:buNone/>
              <a:defRPr sz="4300"/>
            </a:lvl3pPr>
            <a:lvl4pPr marL="5956584" indent="0">
              <a:buNone/>
              <a:defRPr sz="3900"/>
            </a:lvl4pPr>
            <a:lvl5pPr marL="7942113" indent="0">
              <a:buNone/>
              <a:defRPr sz="3900"/>
            </a:lvl5pPr>
            <a:lvl6pPr marL="9927641" indent="0">
              <a:buNone/>
              <a:defRPr sz="3900"/>
            </a:lvl6pPr>
            <a:lvl7pPr marL="11913169" indent="0">
              <a:buNone/>
              <a:defRPr sz="3900"/>
            </a:lvl7pPr>
            <a:lvl8pPr marL="13898697" indent="0">
              <a:buNone/>
              <a:defRPr sz="3900"/>
            </a:lvl8pPr>
            <a:lvl9pPr marL="15884225" indent="0">
              <a:buNone/>
              <a:defRPr sz="3900"/>
            </a:lvl9pPr>
          </a:lstStyle>
          <a:p>
            <a:pPr lvl="0"/>
            <a:r>
              <a:rPr lang="en-US"/>
              <a:t>Click to edit Master text styles</a:t>
            </a:r>
          </a:p>
        </p:txBody>
      </p:sp>
      <p:sp>
        <p:nvSpPr>
          <p:cNvPr id="5" name="Date Placeholder 4"/>
          <p:cNvSpPr>
            <a:spLocks noGrp="1"/>
          </p:cNvSpPr>
          <p:nvPr>
            <p:ph type="dt" sz="half" idx="10"/>
          </p:nvPr>
        </p:nvSpPr>
        <p:spPr/>
        <p:txBody>
          <a:bodyPr/>
          <a:lstStyle/>
          <a:p>
            <a:fld id="{C6D80B6B-4AB0-4CDE-B8F1-FB51BCED590C}" type="datetimeFigureOut">
              <a:rPr lang="en-US" smtClean="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99C485-4BC9-4703-BF9E-E315CCA67E7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318262"/>
            <a:ext cx="32918400" cy="5486400"/>
          </a:xfrm>
          <a:prstGeom prst="rect">
            <a:avLst/>
          </a:prstGeom>
        </p:spPr>
        <p:txBody>
          <a:bodyPr vert="horz" lIns="397106" tIns="198553" rIns="397106" bIns="198553" rtlCol="0" anchor="ctr">
            <a:normAutofit/>
          </a:bodyPr>
          <a:lstStyle/>
          <a:p>
            <a:r>
              <a:rPr lang="en-US"/>
              <a:t>Click to edit Master title style</a:t>
            </a:r>
          </a:p>
        </p:txBody>
      </p:sp>
      <p:sp>
        <p:nvSpPr>
          <p:cNvPr id="3" name="Text Placeholder 2"/>
          <p:cNvSpPr>
            <a:spLocks noGrp="1"/>
          </p:cNvSpPr>
          <p:nvPr>
            <p:ph type="body" idx="1"/>
          </p:nvPr>
        </p:nvSpPr>
        <p:spPr>
          <a:xfrm>
            <a:off x="1828800" y="7680963"/>
            <a:ext cx="32918400" cy="21724622"/>
          </a:xfrm>
          <a:prstGeom prst="rect">
            <a:avLst/>
          </a:prstGeom>
        </p:spPr>
        <p:txBody>
          <a:bodyPr vert="horz" lIns="397106" tIns="198553" rIns="397106" bIns="19855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28800" y="30510482"/>
            <a:ext cx="8534400" cy="1752600"/>
          </a:xfrm>
          <a:prstGeom prst="rect">
            <a:avLst/>
          </a:prstGeom>
        </p:spPr>
        <p:txBody>
          <a:bodyPr vert="horz" lIns="397106" tIns="198553" rIns="397106" bIns="198553" rtlCol="0" anchor="ctr"/>
          <a:lstStyle>
            <a:lvl1pPr algn="l">
              <a:defRPr sz="5200">
                <a:solidFill>
                  <a:schemeClr val="tx1">
                    <a:tint val="75000"/>
                  </a:schemeClr>
                </a:solidFill>
              </a:defRPr>
            </a:lvl1pPr>
          </a:lstStyle>
          <a:p>
            <a:fld id="{C6D80B6B-4AB0-4CDE-B8F1-FB51BCED590C}" type="datetimeFigureOut">
              <a:rPr lang="en-US" smtClean="0"/>
              <a:t>12/9/2018</a:t>
            </a:fld>
            <a:endParaRPr lang="en-US" dirty="0"/>
          </a:p>
        </p:txBody>
      </p:sp>
      <p:sp>
        <p:nvSpPr>
          <p:cNvPr id="5" name="Footer Placeholder 4"/>
          <p:cNvSpPr>
            <a:spLocks noGrp="1"/>
          </p:cNvSpPr>
          <p:nvPr>
            <p:ph type="ftr" sz="quarter" idx="3"/>
          </p:nvPr>
        </p:nvSpPr>
        <p:spPr>
          <a:xfrm>
            <a:off x="12496800" y="30510482"/>
            <a:ext cx="11582400" cy="1752600"/>
          </a:xfrm>
          <a:prstGeom prst="rect">
            <a:avLst/>
          </a:prstGeom>
        </p:spPr>
        <p:txBody>
          <a:bodyPr vert="horz" lIns="397106" tIns="198553" rIns="397106" bIns="198553" rtlCol="0" anchor="ctr"/>
          <a:lstStyle>
            <a:lvl1pPr algn="ctr">
              <a:defRPr sz="5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6212800" y="30510482"/>
            <a:ext cx="8534400" cy="1752600"/>
          </a:xfrm>
          <a:prstGeom prst="rect">
            <a:avLst/>
          </a:prstGeom>
        </p:spPr>
        <p:txBody>
          <a:bodyPr vert="horz" lIns="397106" tIns="198553" rIns="397106" bIns="198553" rtlCol="0" anchor="ctr"/>
          <a:lstStyle>
            <a:lvl1pPr algn="r">
              <a:defRPr sz="5200">
                <a:solidFill>
                  <a:schemeClr val="tx1">
                    <a:tint val="75000"/>
                  </a:schemeClr>
                </a:solidFill>
              </a:defRPr>
            </a:lvl1pPr>
          </a:lstStyle>
          <a:p>
            <a:fld id="{BE99C485-4BC9-4703-BF9E-E315CCA67E7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71056" rtl="0" eaLnBrk="1" latinLnBrk="0" hangingPunct="1">
        <a:spcBef>
          <a:spcPct val="0"/>
        </a:spcBef>
        <a:buNone/>
        <a:defRPr sz="19100" kern="1200">
          <a:solidFill>
            <a:schemeClr val="tx1"/>
          </a:solidFill>
          <a:latin typeface="+mj-lt"/>
          <a:ea typeface="+mj-ea"/>
          <a:cs typeface="+mj-cs"/>
        </a:defRPr>
      </a:lvl1pPr>
    </p:titleStyle>
    <p:bodyStyle>
      <a:lvl1pPr marL="1489146" indent="-1489146" algn="l" defTabSz="3971056" rtl="0" eaLnBrk="1" latinLnBrk="0" hangingPunct="1">
        <a:spcBef>
          <a:spcPct val="20000"/>
        </a:spcBef>
        <a:buFont typeface="Arial" pitchFamily="34" charset="0"/>
        <a:buChar char="•"/>
        <a:defRPr sz="13900" kern="1200">
          <a:solidFill>
            <a:schemeClr val="tx1"/>
          </a:solidFill>
          <a:latin typeface="+mn-lt"/>
          <a:ea typeface="+mn-ea"/>
          <a:cs typeface="+mn-cs"/>
        </a:defRPr>
      </a:lvl1pPr>
      <a:lvl2pPr marL="3226483" indent="-1240955" algn="l" defTabSz="3971056" rtl="0" eaLnBrk="1" latinLnBrk="0" hangingPunct="1">
        <a:spcBef>
          <a:spcPct val="20000"/>
        </a:spcBef>
        <a:buFont typeface="Arial" pitchFamily="34" charset="0"/>
        <a:buChar char="–"/>
        <a:defRPr sz="12200" kern="1200">
          <a:solidFill>
            <a:schemeClr val="tx1"/>
          </a:solidFill>
          <a:latin typeface="+mn-lt"/>
          <a:ea typeface="+mn-ea"/>
          <a:cs typeface="+mn-cs"/>
        </a:defRPr>
      </a:lvl2pPr>
      <a:lvl3pPr marL="4963820" indent="-992764" algn="l" defTabSz="3971056" rtl="0" eaLnBrk="1" latinLnBrk="0" hangingPunct="1">
        <a:spcBef>
          <a:spcPct val="20000"/>
        </a:spcBef>
        <a:buFont typeface="Arial" pitchFamily="34" charset="0"/>
        <a:buChar char="•"/>
        <a:defRPr sz="10400" kern="1200">
          <a:solidFill>
            <a:schemeClr val="tx1"/>
          </a:solidFill>
          <a:latin typeface="+mn-lt"/>
          <a:ea typeface="+mn-ea"/>
          <a:cs typeface="+mn-cs"/>
        </a:defRPr>
      </a:lvl3pPr>
      <a:lvl4pPr marL="6949349" indent="-992764" algn="l" defTabSz="3971056" rtl="0" eaLnBrk="1" latinLnBrk="0" hangingPunct="1">
        <a:spcBef>
          <a:spcPct val="20000"/>
        </a:spcBef>
        <a:buFont typeface="Arial" pitchFamily="34" charset="0"/>
        <a:buChar char="–"/>
        <a:defRPr sz="8700" kern="1200">
          <a:solidFill>
            <a:schemeClr val="tx1"/>
          </a:solidFill>
          <a:latin typeface="+mn-lt"/>
          <a:ea typeface="+mn-ea"/>
          <a:cs typeface="+mn-cs"/>
        </a:defRPr>
      </a:lvl4pPr>
      <a:lvl5pPr marL="8934877" indent="-992764" algn="l" defTabSz="3971056" rtl="0" eaLnBrk="1" latinLnBrk="0" hangingPunct="1">
        <a:spcBef>
          <a:spcPct val="20000"/>
        </a:spcBef>
        <a:buFont typeface="Arial" pitchFamily="34" charset="0"/>
        <a:buChar char="»"/>
        <a:defRPr sz="8700" kern="1200">
          <a:solidFill>
            <a:schemeClr val="tx1"/>
          </a:solidFill>
          <a:latin typeface="+mn-lt"/>
          <a:ea typeface="+mn-ea"/>
          <a:cs typeface="+mn-cs"/>
        </a:defRPr>
      </a:lvl5pPr>
      <a:lvl6pPr marL="10920405" indent="-992764" algn="l" defTabSz="3971056" rtl="0" eaLnBrk="1" latinLnBrk="0" hangingPunct="1">
        <a:spcBef>
          <a:spcPct val="20000"/>
        </a:spcBef>
        <a:buFont typeface="Arial" pitchFamily="34" charset="0"/>
        <a:buChar char="•"/>
        <a:defRPr sz="8700" kern="1200">
          <a:solidFill>
            <a:schemeClr val="tx1"/>
          </a:solidFill>
          <a:latin typeface="+mn-lt"/>
          <a:ea typeface="+mn-ea"/>
          <a:cs typeface="+mn-cs"/>
        </a:defRPr>
      </a:lvl6pPr>
      <a:lvl7pPr marL="12905933" indent="-992764" algn="l" defTabSz="3971056" rtl="0" eaLnBrk="1" latinLnBrk="0" hangingPunct="1">
        <a:spcBef>
          <a:spcPct val="20000"/>
        </a:spcBef>
        <a:buFont typeface="Arial" pitchFamily="34" charset="0"/>
        <a:buChar char="•"/>
        <a:defRPr sz="8700" kern="1200">
          <a:solidFill>
            <a:schemeClr val="tx1"/>
          </a:solidFill>
          <a:latin typeface="+mn-lt"/>
          <a:ea typeface="+mn-ea"/>
          <a:cs typeface="+mn-cs"/>
        </a:defRPr>
      </a:lvl7pPr>
      <a:lvl8pPr marL="14891461" indent="-992764" algn="l" defTabSz="3971056" rtl="0" eaLnBrk="1" latinLnBrk="0" hangingPunct="1">
        <a:spcBef>
          <a:spcPct val="20000"/>
        </a:spcBef>
        <a:buFont typeface="Arial" pitchFamily="34" charset="0"/>
        <a:buChar char="•"/>
        <a:defRPr sz="8700" kern="1200">
          <a:solidFill>
            <a:schemeClr val="tx1"/>
          </a:solidFill>
          <a:latin typeface="+mn-lt"/>
          <a:ea typeface="+mn-ea"/>
          <a:cs typeface="+mn-cs"/>
        </a:defRPr>
      </a:lvl8pPr>
      <a:lvl9pPr marL="16876989" indent="-992764" algn="l" defTabSz="3971056" rtl="0" eaLnBrk="1" latinLnBrk="0" hangingPunct="1">
        <a:spcBef>
          <a:spcPct val="20000"/>
        </a:spcBef>
        <a:buFont typeface="Arial" pitchFamily="34" charset="0"/>
        <a:buChar char="•"/>
        <a:defRPr sz="8700" kern="1200">
          <a:solidFill>
            <a:schemeClr val="tx1"/>
          </a:solidFill>
          <a:latin typeface="+mn-lt"/>
          <a:ea typeface="+mn-ea"/>
          <a:cs typeface="+mn-cs"/>
        </a:defRPr>
      </a:lvl9pPr>
    </p:bodyStyle>
    <p:otherStyle>
      <a:defPPr>
        <a:defRPr lang="en-US"/>
      </a:defPPr>
      <a:lvl1pPr marL="0" algn="l" defTabSz="3971056" rtl="0" eaLnBrk="1" latinLnBrk="0" hangingPunct="1">
        <a:defRPr sz="7800" kern="1200">
          <a:solidFill>
            <a:schemeClr val="tx1"/>
          </a:solidFill>
          <a:latin typeface="+mn-lt"/>
          <a:ea typeface="+mn-ea"/>
          <a:cs typeface="+mn-cs"/>
        </a:defRPr>
      </a:lvl1pPr>
      <a:lvl2pPr marL="1985528" algn="l" defTabSz="3971056" rtl="0" eaLnBrk="1" latinLnBrk="0" hangingPunct="1">
        <a:defRPr sz="7800" kern="1200">
          <a:solidFill>
            <a:schemeClr val="tx1"/>
          </a:solidFill>
          <a:latin typeface="+mn-lt"/>
          <a:ea typeface="+mn-ea"/>
          <a:cs typeface="+mn-cs"/>
        </a:defRPr>
      </a:lvl2pPr>
      <a:lvl3pPr marL="3971056" algn="l" defTabSz="3971056" rtl="0" eaLnBrk="1" latinLnBrk="0" hangingPunct="1">
        <a:defRPr sz="7800" kern="1200">
          <a:solidFill>
            <a:schemeClr val="tx1"/>
          </a:solidFill>
          <a:latin typeface="+mn-lt"/>
          <a:ea typeface="+mn-ea"/>
          <a:cs typeface="+mn-cs"/>
        </a:defRPr>
      </a:lvl3pPr>
      <a:lvl4pPr marL="5956584" algn="l" defTabSz="3971056" rtl="0" eaLnBrk="1" latinLnBrk="0" hangingPunct="1">
        <a:defRPr sz="7800" kern="1200">
          <a:solidFill>
            <a:schemeClr val="tx1"/>
          </a:solidFill>
          <a:latin typeface="+mn-lt"/>
          <a:ea typeface="+mn-ea"/>
          <a:cs typeface="+mn-cs"/>
        </a:defRPr>
      </a:lvl4pPr>
      <a:lvl5pPr marL="7942113" algn="l" defTabSz="3971056" rtl="0" eaLnBrk="1" latinLnBrk="0" hangingPunct="1">
        <a:defRPr sz="7800" kern="1200">
          <a:solidFill>
            <a:schemeClr val="tx1"/>
          </a:solidFill>
          <a:latin typeface="+mn-lt"/>
          <a:ea typeface="+mn-ea"/>
          <a:cs typeface="+mn-cs"/>
        </a:defRPr>
      </a:lvl5pPr>
      <a:lvl6pPr marL="9927641" algn="l" defTabSz="3971056" rtl="0" eaLnBrk="1" latinLnBrk="0" hangingPunct="1">
        <a:defRPr sz="7800" kern="1200">
          <a:solidFill>
            <a:schemeClr val="tx1"/>
          </a:solidFill>
          <a:latin typeface="+mn-lt"/>
          <a:ea typeface="+mn-ea"/>
          <a:cs typeface="+mn-cs"/>
        </a:defRPr>
      </a:lvl6pPr>
      <a:lvl7pPr marL="11913169" algn="l" defTabSz="3971056" rtl="0" eaLnBrk="1" latinLnBrk="0" hangingPunct="1">
        <a:defRPr sz="7800" kern="1200">
          <a:solidFill>
            <a:schemeClr val="tx1"/>
          </a:solidFill>
          <a:latin typeface="+mn-lt"/>
          <a:ea typeface="+mn-ea"/>
          <a:cs typeface="+mn-cs"/>
        </a:defRPr>
      </a:lvl7pPr>
      <a:lvl8pPr marL="13898697" algn="l" defTabSz="3971056" rtl="0" eaLnBrk="1" latinLnBrk="0" hangingPunct="1">
        <a:defRPr sz="7800" kern="1200">
          <a:solidFill>
            <a:schemeClr val="tx1"/>
          </a:solidFill>
          <a:latin typeface="+mn-lt"/>
          <a:ea typeface="+mn-ea"/>
          <a:cs typeface="+mn-cs"/>
        </a:defRPr>
      </a:lvl8pPr>
      <a:lvl9pPr marL="15884225" algn="l" defTabSz="3971056" rtl="0" eaLnBrk="1" latinLnBrk="0" hangingPunct="1">
        <a:defRPr sz="7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www.orbitgum.com/products/spearmi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463042"/>
            <a:ext cx="32994600" cy="3185158"/>
          </a:xfrm>
          <a:ln w="38100">
            <a:solidFill>
              <a:schemeClr val="accent3">
                <a:lumMod val="60000"/>
                <a:lumOff val="40000"/>
              </a:schemeClr>
            </a:solidFill>
          </a:ln>
        </p:spPr>
        <p:txBody>
          <a:bodyPr>
            <a:normAutofit/>
          </a:bodyPr>
          <a:lstStyle/>
          <a:p>
            <a:pPr algn="l"/>
            <a:r>
              <a:rPr lang="en-US" sz="7200" dirty="0"/>
              <a:t>Influence of Chewing Gum on Stress</a:t>
            </a:r>
            <a:br>
              <a:rPr lang="en-US" sz="7200" dirty="0"/>
            </a:br>
            <a:r>
              <a:rPr lang="en-US" sz="7200" dirty="0"/>
              <a:t>David Mastro &amp; Kara Hess-Hover</a:t>
            </a:r>
          </a:p>
        </p:txBody>
      </p:sp>
      <p:sp>
        <p:nvSpPr>
          <p:cNvPr id="3" name="Subtitle 2"/>
          <p:cNvSpPr>
            <a:spLocks noGrp="1"/>
          </p:cNvSpPr>
          <p:nvPr>
            <p:ph type="subTitle" idx="1"/>
          </p:nvPr>
        </p:nvSpPr>
        <p:spPr>
          <a:xfrm>
            <a:off x="1828800" y="5486400"/>
            <a:ext cx="7391400" cy="25603200"/>
          </a:xfrm>
          <a:ln w="38100">
            <a:solidFill>
              <a:schemeClr val="accent3">
                <a:lumMod val="60000"/>
                <a:lumOff val="40000"/>
              </a:schemeClr>
            </a:solidFill>
          </a:ln>
        </p:spPr>
        <p:txBody>
          <a:bodyPr>
            <a:normAutofit fontScale="85000" lnSpcReduction="20000"/>
          </a:bodyPr>
          <a:lstStyle/>
          <a:p>
            <a:r>
              <a:rPr lang="en-US" sz="7100" b="1" u="sng" dirty="0">
                <a:solidFill>
                  <a:schemeClr val="tx1"/>
                </a:solidFill>
              </a:rPr>
              <a:t>Introduction</a:t>
            </a:r>
          </a:p>
          <a:p>
            <a:endParaRPr lang="en-US" sz="3000" b="1" u="sng" dirty="0">
              <a:solidFill>
                <a:schemeClr val="tx1"/>
              </a:solidFill>
            </a:endParaRPr>
          </a:p>
          <a:p>
            <a:pPr marL="457200" indent="-457200" algn="l">
              <a:spcBef>
                <a:spcPts val="0"/>
              </a:spcBef>
              <a:buFont typeface="Arial" panose="020B0604020202020204" pitchFamily="34" charset="0"/>
              <a:buChar char="•"/>
            </a:pPr>
            <a:r>
              <a:rPr lang="en-US" sz="3300" dirty="0">
                <a:solidFill>
                  <a:schemeClr val="tx1"/>
                </a:solidFill>
              </a:rPr>
              <a:t>Research has shown that chewing gum can have an influence on stress. Chewing gum may lower stress by increasing reaction time to new stimuli (Smith, 2010). This is direct evidence of an increase in mental performance, which may be due to chewing gum’s ability to rid individuals of lapses in concentration, an ability hindered by stress (Smith, 2010). </a:t>
            </a:r>
          </a:p>
          <a:p>
            <a:pPr marL="457200" indent="-457200" algn="l">
              <a:spcBef>
                <a:spcPts val="0"/>
              </a:spcBef>
              <a:buFont typeface="Arial" panose="020B0604020202020204" pitchFamily="34" charset="0"/>
              <a:buChar char="•"/>
            </a:pPr>
            <a:r>
              <a:rPr lang="en-US" sz="3300" dirty="0">
                <a:solidFill>
                  <a:schemeClr val="tx1"/>
                </a:solidFill>
              </a:rPr>
              <a:t>In a fairly recent study, high-frequency gum chewers reported significantly lower amounts of perceived occupational anxiety than non-chewers (Smith, Chaplin, &amp; Wadsworth, 2012).  </a:t>
            </a:r>
          </a:p>
          <a:p>
            <a:pPr marL="457200" indent="-457200" algn="l">
              <a:spcBef>
                <a:spcPts val="0"/>
              </a:spcBef>
              <a:buFont typeface="Arial" panose="020B0604020202020204" pitchFamily="34" charset="0"/>
              <a:buChar char="•"/>
            </a:pPr>
            <a:r>
              <a:rPr lang="en-US" sz="3300" dirty="0">
                <a:solidFill>
                  <a:schemeClr val="tx1"/>
                </a:solidFill>
              </a:rPr>
              <a:t>While flavor is not necessary in reducing cortisol levels, it may increase effects in the anti-stress properties of chewing gum. In addition, flavored gum is a better promoter of a positive mood, which could further enhance its ability to counteract stress (Scholey et al., 2009).</a:t>
            </a:r>
          </a:p>
          <a:p>
            <a:pPr marL="457200" indent="-457200" algn="l">
              <a:spcBef>
                <a:spcPts val="0"/>
              </a:spcBef>
              <a:buFont typeface="Arial" panose="020B0604020202020204" pitchFamily="34" charset="0"/>
              <a:buChar char="•"/>
            </a:pPr>
            <a:r>
              <a:rPr lang="en-US" sz="3300" dirty="0">
                <a:solidFill>
                  <a:schemeClr val="tx1"/>
                </a:solidFill>
              </a:rPr>
              <a:t>Consistent mastication for 15 minutes is necessary for significant reduction in salivary cortisol (Walker et. al, 2016). </a:t>
            </a:r>
          </a:p>
          <a:p>
            <a:pPr marL="457200" indent="-457200" algn="l">
              <a:spcBef>
                <a:spcPts val="0"/>
              </a:spcBef>
              <a:buFont typeface="Arial" panose="020B0604020202020204" pitchFamily="34" charset="0"/>
              <a:buChar char="•"/>
            </a:pPr>
            <a:r>
              <a:rPr lang="en-US" sz="3300" dirty="0">
                <a:solidFill>
                  <a:schemeClr val="tx1"/>
                </a:solidFill>
              </a:rPr>
              <a:t>Numerous studies  demonstrate the particular influence of peppermint and lemon on anxiety and stress. Exposure to peppermint oil results in an almost immediate lowered participative level of perceived stress. When chewing gum, the “chewer” tastes the flavor partly through smell. So, the peppermint aroma described in the previously mentioned study is most definitely an aspect of overall taste (Dong &amp; Jacob, 2016; Toda &amp; Morimoto, 2011).</a:t>
            </a:r>
          </a:p>
          <a:p>
            <a:pPr algn="l"/>
            <a:endParaRPr lang="en-US" sz="2400" dirty="0">
              <a:solidFill>
                <a:schemeClr val="tx1"/>
              </a:solidFill>
            </a:endParaRPr>
          </a:p>
          <a:p>
            <a:endParaRPr lang="en-US" sz="2400" b="1" dirty="0">
              <a:solidFill>
                <a:schemeClr val="tx1"/>
              </a:solidFill>
            </a:endParaRPr>
          </a:p>
          <a:p>
            <a:endParaRPr lang="en-US" sz="2400" b="1" dirty="0">
              <a:solidFill>
                <a:schemeClr val="tx1"/>
              </a:solidFill>
            </a:endParaRPr>
          </a:p>
          <a:p>
            <a:r>
              <a:rPr lang="en-US" sz="3300" b="1" dirty="0">
                <a:solidFill>
                  <a:schemeClr val="tx1"/>
                </a:solidFill>
              </a:rPr>
              <a:t>References</a:t>
            </a:r>
          </a:p>
          <a:p>
            <a:pPr indent="-457200" algn="l"/>
            <a:endParaRPr lang="en-US" sz="1900" dirty="0">
              <a:solidFill>
                <a:schemeClr val="tx1"/>
              </a:solidFill>
            </a:endParaRPr>
          </a:p>
          <a:p>
            <a:pPr indent="-457200" algn="l"/>
            <a:endParaRPr lang="en-US" sz="2400" dirty="0">
              <a:solidFill>
                <a:schemeClr val="tx1"/>
              </a:solidFill>
            </a:endParaRPr>
          </a:p>
          <a:p>
            <a:pPr algn="l"/>
            <a:r>
              <a:rPr lang="en-US" sz="2500" dirty="0">
                <a:solidFill>
                  <a:schemeClr val="tx1"/>
                </a:solidFill>
              </a:rPr>
              <a:t>Dong, S. &amp;amp; Jacob, T. J. C. (2016). Combined non-adaptive light and smell stimuli lowered blood pressure, reduced heart rate and reduced negative affect. </a:t>
            </a:r>
            <a:r>
              <a:rPr lang="en-US" sz="2500" i="1" dirty="0">
                <a:solidFill>
                  <a:schemeClr val="tx1"/>
                </a:solidFill>
              </a:rPr>
              <a:t>Physiology and Behavior</a:t>
            </a:r>
            <a:r>
              <a:rPr lang="en-US" sz="2500" dirty="0">
                <a:solidFill>
                  <a:schemeClr val="tx1"/>
                </a:solidFill>
              </a:rPr>
              <a:t>, </a:t>
            </a:r>
            <a:r>
              <a:rPr lang="en-US" sz="2500" i="1" dirty="0">
                <a:solidFill>
                  <a:schemeClr val="tx1"/>
                </a:solidFill>
              </a:rPr>
              <a:t>156</a:t>
            </a:r>
            <a:r>
              <a:rPr lang="en-US" sz="2500" dirty="0">
                <a:solidFill>
                  <a:schemeClr val="tx1"/>
                </a:solidFill>
              </a:rPr>
              <a:t>, 94-105. https://doi.org/10.1016/j.physbeh.2016.01.013</a:t>
            </a:r>
          </a:p>
          <a:p>
            <a:pPr indent="-457200" algn="l"/>
            <a:endParaRPr lang="en-US" sz="2500" dirty="0">
              <a:solidFill>
                <a:schemeClr val="tx1"/>
              </a:solidFill>
            </a:endParaRPr>
          </a:p>
          <a:p>
            <a:pPr indent="-457200" algn="l"/>
            <a:r>
              <a:rPr lang="en-US" sz="2500" dirty="0">
                <a:solidFill>
                  <a:schemeClr val="tx1"/>
                </a:solidFill>
              </a:rPr>
              <a:t>Scholey, A., Haskell, C., Robertson, B., Kenthedy, D., Milne, A., &amp;amp; Wetherell, M. (2009). Chewing gum alleviates negative mood and reduces cortisol during acute laboratory psychological stress. </a:t>
            </a:r>
            <a:r>
              <a:rPr lang="en-US" sz="2500" i="1" dirty="0">
                <a:solidFill>
                  <a:schemeClr val="tx1"/>
                </a:solidFill>
              </a:rPr>
              <a:t>Physiology and Behavior</a:t>
            </a:r>
            <a:r>
              <a:rPr lang="en-US" sz="2500" dirty="0">
                <a:solidFill>
                  <a:schemeClr val="tx1"/>
                </a:solidFill>
              </a:rPr>
              <a:t>, </a:t>
            </a:r>
            <a:r>
              <a:rPr lang="en-US" sz="2500" i="1" dirty="0">
                <a:solidFill>
                  <a:schemeClr val="tx1"/>
                </a:solidFill>
              </a:rPr>
              <a:t>97</a:t>
            </a:r>
            <a:r>
              <a:rPr lang="en-US" sz="2500" dirty="0">
                <a:solidFill>
                  <a:schemeClr val="tx1"/>
                </a:solidFill>
              </a:rPr>
              <a:t>(3-4), 304-312. https://doi.org/10.1016/j.physbeh.2009.02.028</a:t>
            </a:r>
          </a:p>
          <a:p>
            <a:pPr indent="-457200" algn="l"/>
            <a:endParaRPr lang="en-US" sz="2500" dirty="0">
              <a:solidFill>
                <a:schemeClr val="tx1"/>
              </a:solidFill>
            </a:endParaRPr>
          </a:p>
          <a:p>
            <a:pPr indent="-457200" algn="l"/>
            <a:r>
              <a:rPr lang="en-US" sz="2500" dirty="0">
                <a:solidFill>
                  <a:schemeClr val="tx1"/>
                </a:solidFill>
              </a:rPr>
              <a:t>Smith, A. P. (2010). Effects of chewing gum on cognitive function, mood, and physiology in stressed and nonstressed volunteers. </a:t>
            </a:r>
            <a:r>
              <a:rPr lang="en-US" sz="2500" i="1" dirty="0">
                <a:solidFill>
                  <a:schemeClr val="tx1"/>
                </a:solidFill>
              </a:rPr>
              <a:t>Nutritional Neuroscience</a:t>
            </a:r>
            <a:r>
              <a:rPr lang="en-US" sz="2500" dirty="0">
                <a:solidFill>
                  <a:schemeClr val="tx1"/>
                </a:solidFill>
              </a:rPr>
              <a:t>, </a:t>
            </a:r>
            <a:r>
              <a:rPr lang="en-US" sz="2500" i="1" dirty="0">
                <a:solidFill>
                  <a:schemeClr val="tx1"/>
                </a:solidFill>
              </a:rPr>
              <a:t>13</a:t>
            </a:r>
            <a:r>
              <a:rPr lang="en-US" sz="2500" dirty="0">
                <a:solidFill>
                  <a:schemeClr val="tx1"/>
                </a:solidFill>
              </a:rPr>
              <a:t>(1), 7-15. doi:10.1179/147683010X12611460763526</a:t>
            </a:r>
          </a:p>
          <a:p>
            <a:pPr indent="-457200" algn="l"/>
            <a:endParaRPr lang="en-US" sz="2500" dirty="0">
              <a:solidFill>
                <a:schemeClr val="tx1"/>
              </a:solidFill>
            </a:endParaRPr>
          </a:p>
          <a:p>
            <a:pPr algn="l"/>
            <a:r>
              <a:rPr lang="en-US" sz="2500" dirty="0">
                <a:solidFill>
                  <a:schemeClr val="tx1"/>
                </a:solidFill>
              </a:rPr>
              <a:t>Smith, A.P., Chaplin, K., &amp; Wadsworth, E. (2012). Chewing gum, occupational stress, work performance and wellbeing. An intervention study. </a:t>
            </a:r>
            <a:r>
              <a:rPr lang="en-US" sz="2500" i="1" dirty="0">
                <a:solidFill>
                  <a:schemeClr val="tx1"/>
                </a:solidFill>
              </a:rPr>
              <a:t>Appetite</a:t>
            </a:r>
            <a:r>
              <a:rPr lang="en-US" sz="2500" dirty="0">
                <a:solidFill>
                  <a:schemeClr val="tx1"/>
                </a:solidFill>
              </a:rPr>
              <a:t>, </a:t>
            </a:r>
            <a:r>
              <a:rPr lang="en-US" sz="2500" i="1" dirty="0">
                <a:solidFill>
                  <a:schemeClr val="tx1"/>
                </a:solidFill>
              </a:rPr>
              <a:t>58</a:t>
            </a:r>
            <a:r>
              <a:rPr lang="en-US" sz="2500" dirty="0">
                <a:solidFill>
                  <a:schemeClr val="tx1"/>
                </a:solidFill>
              </a:rPr>
              <a:t>(3), 1083-1086. https://doi.org/10.1016/j.appet.2012.02.052</a:t>
            </a:r>
          </a:p>
          <a:p>
            <a:pPr algn="l"/>
            <a:endParaRPr lang="en-US" sz="2500" dirty="0">
              <a:solidFill>
                <a:schemeClr val="tx1"/>
              </a:solidFill>
            </a:endParaRPr>
          </a:p>
          <a:p>
            <a:pPr algn="l"/>
            <a:r>
              <a:rPr lang="en-US" sz="2500" dirty="0">
                <a:solidFill>
                  <a:schemeClr val="tx1"/>
                </a:solidFill>
              </a:rPr>
              <a:t>Toda, M. &amp;amp; Morimoto, K. (2011). Evaluation of effects of lavender and peppermint aromatherapy using sensitive salivary endocrinological stress markers. </a:t>
            </a:r>
            <a:r>
              <a:rPr lang="en-US" sz="2500" i="1" dirty="0">
                <a:solidFill>
                  <a:schemeClr val="tx1"/>
                </a:solidFill>
              </a:rPr>
              <a:t>Stress and Health: Journal of the International Society for the Investigation of Stress</a:t>
            </a:r>
            <a:r>
              <a:rPr lang="en-US" sz="2500" dirty="0">
                <a:solidFill>
                  <a:schemeClr val="tx1"/>
                </a:solidFill>
              </a:rPr>
              <a:t>, </a:t>
            </a:r>
            <a:r>
              <a:rPr lang="en-US" sz="2500" i="1" dirty="0">
                <a:solidFill>
                  <a:schemeClr val="tx1"/>
                </a:solidFill>
              </a:rPr>
              <a:t>27</a:t>
            </a:r>
            <a:r>
              <a:rPr lang="en-US" sz="2500" dirty="0">
                <a:solidFill>
                  <a:schemeClr val="tx1"/>
                </a:solidFill>
              </a:rPr>
              <a:t>(5), 430-435. doi: https://doi.org/10.1016/j.pain.2005.07.009</a:t>
            </a:r>
          </a:p>
          <a:p>
            <a:pPr indent="-457200" algn="l"/>
            <a:endParaRPr lang="en-US" sz="2500" dirty="0">
              <a:solidFill>
                <a:schemeClr val="tx1"/>
              </a:solidFill>
            </a:endParaRPr>
          </a:p>
          <a:p>
            <a:pPr indent="-457200" algn="l"/>
            <a:r>
              <a:rPr lang="en-US" sz="2500" dirty="0">
                <a:solidFill>
                  <a:schemeClr val="tx1"/>
                </a:solidFill>
              </a:rPr>
              <a:t>Walker, J., Hosiner, A., Kergoat, S., Walker, J. M., &amp;amp; Somoza, V. (2016). Chewing unflavored gum does not reduce cortisol levels during cognitive task but increases the response system of the sympathetic nervous system. </a:t>
            </a:r>
            <a:r>
              <a:rPr lang="en-US" sz="2500" i="1" dirty="0">
                <a:solidFill>
                  <a:schemeClr val="tx1"/>
                </a:solidFill>
              </a:rPr>
              <a:t>Physiology and Behavior</a:t>
            </a:r>
            <a:r>
              <a:rPr lang="en-US" sz="2500" dirty="0">
                <a:solidFill>
                  <a:schemeClr val="tx1"/>
                </a:solidFill>
              </a:rPr>
              <a:t>, </a:t>
            </a:r>
            <a:r>
              <a:rPr lang="en-US" sz="2500" i="1" dirty="0">
                <a:solidFill>
                  <a:schemeClr val="tx1"/>
                </a:solidFill>
              </a:rPr>
              <a:t>154</a:t>
            </a:r>
            <a:r>
              <a:rPr lang="en-US" sz="2500" dirty="0">
                <a:solidFill>
                  <a:schemeClr val="tx1"/>
                </a:solidFill>
              </a:rPr>
              <a:t>, 8-14. https://doi.org/10.1016/j.physbeh.2015.11.003</a:t>
            </a:r>
          </a:p>
        </p:txBody>
      </p:sp>
      <p:sp>
        <p:nvSpPr>
          <p:cNvPr id="7" name="Subtitle 2"/>
          <p:cNvSpPr txBox="1">
            <a:spLocks/>
          </p:cNvSpPr>
          <p:nvPr/>
        </p:nvSpPr>
        <p:spPr>
          <a:xfrm>
            <a:off x="10134600" y="5486400"/>
            <a:ext cx="7391400" cy="25648920"/>
          </a:xfrm>
          <a:prstGeom prst="rect">
            <a:avLst/>
          </a:prstGeom>
          <a:ln w="38100">
            <a:solidFill>
              <a:schemeClr val="accent3">
                <a:lumMod val="60000"/>
                <a:lumOff val="40000"/>
              </a:schemeClr>
            </a:solidFill>
          </a:ln>
        </p:spPr>
        <p:txBody>
          <a:bodyPr vert="horz" lIns="397106" tIns="198553" rIns="397106" bIns="198553" rtlCol="0">
            <a:normAutofit/>
          </a:bodyPr>
          <a:lstStyle/>
          <a:p>
            <a:pPr marL="0" marR="0" lvl="0" indent="0" algn="ctr" defTabSz="3971056" rtl="0" eaLnBrk="1" fontAlgn="auto" latinLnBrk="0" hangingPunct="1">
              <a:lnSpc>
                <a:spcPct val="100000"/>
              </a:lnSpc>
              <a:spcBef>
                <a:spcPct val="20000"/>
              </a:spcBef>
              <a:spcAft>
                <a:spcPts val="0"/>
              </a:spcAft>
              <a:buClrTx/>
              <a:buSzTx/>
              <a:buFont typeface="Arial" pitchFamily="34" charset="0"/>
              <a:buNone/>
              <a:tabLst/>
              <a:defRPr/>
            </a:pPr>
            <a:r>
              <a:rPr kumimoji="0" lang="en-US" sz="6000" b="1" i="0" u="sng" strike="noStrike" kern="1200" cap="none" spc="0" normalizeH="0" baseline="0" noProof="0" dirty="0">
                <a:ln>
                  <a:noFill/>
                </a:ln>
                <a:solidFill>
                  <a:schemeClr val="tx1"/>
                </a:solidFill>
                <a:effectLst/>
                <a:uLnTx/>
                <a:uFillTx/>
                <a:latin typeface="+mn-lt"/>
                <a:ea typeface="+mn-ea"/>
                <a:cs typeface="+mn-cs"/>
              </a:rPr>
              <a:t>Hypothesis</a:t>
            </a:r>
          </a:p>
          <a:p>
            <a:pPr marL="0" marR="0" lvl="0" indent="0" algn="ctr" defTabSz="3971056" rtl="0" eaLnBrk="1" fontAlgn="auto" latinLnBrk="0" hangingPunct="1">
              <a:lnSpc>
                <a:spcPct val="100000"/>
              </a:lnSpc>
              <a:spcBef>
                <a:spcPct val="20000"/>
              </a:spcBef>
              <a:spcAft>
                <a:spcPts val="0"/>
              </a:spcAft>
              <a:buClrTx/>
              <a:buSzTx/>
              <a:buFont typeface="Arial" pitchFamily="34" charset="0"/>
              <a:buNone/>
              <a:tabLst/>
              <a:defRPr/>
            </a:pPr>
            <a:endParaRPr kumimoji="0" lang="en-US" sz="2800" b="1" i="0" u="sng" strike="noStrike" kern="1200" cap="none" spc="0" normalizeH="0" baseline="0" noProof="0" dirty="0">
              <a:ln>
                <a:noFill/>
              </a:ln>
              <a:solidFill>
                <a:schemeClr val="tx1"/>
              </a:solidFill>
              <a:effectLst/>
              <a:uLnTx/>
              <a:uFillTx/>
              <a:latin typeface="+mn-lt"/>
              <a:ea typeface="+mn-ea"/>
              <a:cs typeface="+mn-cs"/>
            </a:endParaRPr>
          </a:p>
          <a:p>
            <a:r>
              <a:rPr lang="en-US" sz="2800" dirty="0"/>
              <a:t>We believe that chewing mint-flavored gum for 15 minutes will reduce stress by 15%. </a:t>
            </a:r>
          </a:p>
          <a:p>
            <a:pPr algn="ctr"/>
            <a:r>
              <a:rPr lang="en-US" sz="6000" b="1" u="sng" dirty="0"/>
              <a:t>Method</a:t>
            </a:r>
          </a:p>
          <a:p>
            <a:pPr algn="ctr"/>
            <a:endParaRPr lang="en-US" sz="2800" b="1" u="sng" dirty="0"/>
          </a:p>
          <a:p>
            <a:r>
              <a:rPr lang="en-US" sz="2800" b="1" dirty="0"/>
              <a:t>Participant</a:t>
            </a:r>
          </a:p>
          <a:p>
            <a:pPr marL="457200" indent="-457200">
              <a:buFont typeface="Arial" panose="020B0604020202020204" pitchFamily="34" charset="0"/>
              <a:buChar char="•"/>
            </a:pPr>
            <a:r>
              <a:rPr lang="en-US" sz="2800" dirty="0"/>
              <a:t>The participant in this experiment was a 19-year-old student. The Participant is a student of the SUNY Broome Psychology 110-H07 course from the fall, 2018 semester. The participant was a male who was not allergic to mint and was able to physically chew for an extended amount of time. Lastly, the participant was under stress prior to starting the experiment. We determined the participant's stress level by their heart rate and verbal indication of their stress.</a:t>
            </a:r>
          </a:p>
          <a:p>
            <a:r>
              <a:rPr lang="en-US" sz="2800" b="1" dirty="0"/>
              <a:t>Materials and Apparatus</a:t>
            </a:r>
          </a:p>
          <a:p>
            <a:pPr fontAlgn="base"/>
            <a:r>
              <a:rPr lang="en-US" sz="2800" dirty="0"/>
              <a:t>We used </a:t>
            </a:r>
          </a:p>
          <a:p>
            <a:pPr marL="457200" indent="-457200" fontAlgn="base">
              <a:buFont typeface="Arial" panose="020B0604020202020204" pitchFamily="34" charset="0"/>
              <a:buChar char="•"/>
            </a:pPr>
            <a:r>
              <a:rPr lang="en-US" sz="2800" dirty="0"/>
              <a:t>Biopac MP40 to measure heart rate with a timer to keep track of time;</a:t>
            </a:r>
          </a:p>
          <a:p>
            <a:pPr marL="457200" indent="-457200" fontAlgn="base">
              <a:buFont typeface="Arial" panose="020B0604020202020204" pitchFamily="34" charset="0"/>
              <a:buChar char="•"/>
            </a:pPr>
            <a:r>
              <a:rPr lang="en-US" sz="2800" dirty="0"/>
              <a:t>one piece of Orbit Spearmint gum; and</a:t>
            </a:r>
          </a:p>
          <a:p>
            <a:pPr marL="457200" indent="-457200" fontAlgn="base">
              <a:buFont typeface="Arial" panose="020B0604020202020204" pitchFamily="34" charset="0"/>
              <a:buChar char="•"/>
            </a:pPr>
            <a:r>
              <a:rPr lang="en-US" sz="2800" dirty="0"/>
              <a:t>a chair. </a:t>
            </a:r>
          </a:p>
          <a:p>
            <a:r>
              <a:rPr lang="en-US" sz="2800" b="1" dirty="0"/>
              <a:t>Procedure</a:t>
            </a:r>
          </a:p>
          <a:p>
            <a:r>
              <a:rPr lang="en-US" sz="2800" dirty="0"/>
              <a:t>Before the experiment began, we verbally explained the experiment to the participant. Then we made sure we had full consent from the participant prior to attaching to the Biopac MP40. The participant then sat in the chair and we attached him to the Biopac MP40, which stayed connected throughout the duration of the experiment. Immediately after this, we recorded the participant’s resting heart rate for about a minute before giving him the gum. Subsequently, we gave the gum to the participant to begin chewing. The beginning of the chewing marked the start of the timer. The participant chewed consistently for 15 minutes. During these 15 minutes we monitored his heart rate in BPM. Following the 15 minutes, we instructed the participant to spit the gum out into a tissue. We detached the Biopac MP40 from the participant after the participant threw the gum out . We immediately debriefed the participant to ensure that he was alright. The participant was then be able to leave. </a:t>
            </a:r>
          </a:p>
          <a:p>
            <a:pPr marL="457200" indent="-457200">
              <a:buFont typeface="Arial" panose="020B0604020202020204" pitchFamily="34" charset="0"/>
              <a:buChar char="•"/>
            </a:pPr>
            <a:endParaRPr lang="en-US" sz="3600" dirty="0"/>
          </a:p>
        </p:txBody>
      </p:sp>
      <p:sp>
        <p:nvSpPr>
          <p:cNvPr id="8" name="Subtitle 2"/>
          <p:cNvSpPr txBox="1">
            <a:spLocks/>
          </p:cNvSpPr>
          <p:nvPr/>
        </p:nvSpPr>
        <p:spPr>
          <a:xfrm>
            <a:off x="19050000" y="5486400"/>
            <a:ext cx="7391400" cy="25648920"/>
          </a:xfrm>
          <a:prstGeom prst="rect">
            <a:avLst/>
          </a:prstGeom>
          <a:ln w="38100">
            <a:solidFill>
              <a:schemeClr val="accent3">
                <a:lumMod val="60000"/>
                <a:lumOff val="40000"/>
              </a:schemeClr>
            </a:solidFill>
          </a:ln>
        </p:spPr>
        <p:txBody>
          <a:bodyPr vert="horz" lIns="397106" tIns="198553" rIns="397106" bIns="198553" rtlCol="0">
            <a:normAutofit/>
          </a:bodyPr>
          <a:lstStyle/>
          <a:p>
            <a:pPr marL="0" marR="0" lvl="0" indent="0" algn="ctr" defTabSz="3971056" rtl="0" eaLnBrk="1" fontAlgn="auto" latinLnBrk="0" hangingPunct="1">
              <a:lnSpc>
                <a:spcPct val="100000"/>
              </a:lnSpc>
              <a:spcBef>
                <a:spcPct val="20000"/>
              </a:spcBef>
              <a:spcAft>
                <a:spcPts val="0"/>
              </a:spcAft>
              <a:buClrTx/>
              <a:buSzTx/>
              <a:buFont typeface="Arial" pitchFamily="34" charset="0"/>
              <a:buNone/>
              <a:tabLst/>
              <a:defRPr/>
            </a:pPr>
            <a:r>
              <a:rPr kumimoji="0" lang="en-US" sz="6000" b="1" i="0" u="sng" strike="noStrike" kern="1200" cap="none" spc="0" normalizeH="0" baseline="0" noProof="0" dirty="0">
                <a:ln>
                  <a:noFill/>
                </a:ln>
                <a:solidFill>
                  <a:schemeClr val="tx1"/>
                </a:solidFill>
                <a:effectLst/>
                <a:uLnTx/>
                <a:uFillTx/>
                <a:latin typeface="+mn-lt"/>
                <a:ea typeface="+mn-ea"/>
                <a:cs typeface="+mn-cs"/>
              </a:rPr>
              <a:t>Results</a:t>
            </a:r>
          </a:p>
          <a:p>
            <a:pPr marL="0" marR="0" lvl="0" indent="0" algn="ctr" defTabSz="3971056" rtl="0" eaLnBrk="1" fontAlgn="auto" latinLnBrk="0" hangingPunct="1">
              <a:lnSpc>
                <a:spcPct val="100000"/>
              </a:lnSpc>
              <a:spcBef>
                <a:spcPct val="20000"/>
              </a:spcBef>
              <a:spcAft>
                <a:spcPts val="0"/>
              </a:spcAft>
              <a:buClrTx/>
              <a:buSzTx/>
              <a:buFont typeface="Arial" pitchFamily="34" charset="0"/>
              <a:buNone/>
              <a:tabLst/>
              <a:defRPr/>
            </a:pPr>
            <a:endParaRPr kumimoji="0" lang="en-US" sz="2800" b="1" i="0" u="sng" strike="noStrike" kern="1200" cap="none" spc="0" normalizeH="0" baseline="0" noProof="0" dirty="0">
              <a:ln>
                <a:noFill/>
              </a:ln>
              <a:solidFill>
                <a:schemeClr val="tx1"/>
              </a:solidFill>
              <a:effectLst/>
              <a:uLnTx/>
              <a:uFillTx/>
              <a:latin typeface="+mn-lt"/>
              <a:ea typeface="+mn-ea"/>
              <a:cs typeface="+mn-cs"/>
            </a:endParaRPr>
          </a:p>
          <a:p>
            <a:pPr marL="457200" indent="-457200" fontAlgn="base">
              <a:buFont typeface="Arial" panose="020B0604020202020204" pitchFamily="34" charset="0"/>
              <a:buChar char="•"/>
            </a:pPr>
            <a:r>
              <a:rPr lang="en-US" sz="2800" dirty="0"/>
              <a:t>The participant’s heart rate was used as a construct for measuring stress. We measured the participant's BPM while the participant sat in the chair for a minute before chewing gum and during the chewing period. We compared the average heart rate at the end of the first situation (no gum) and at the end of the chewing period.</a:t>
            </a:r>
          </a:p>
          <a:p>
            <a:pPr marL="457200" indent="-457200" fontAlgn="base">
              <a:buFont typeface="Arial" panose="020B0604020202020204" pitchFamily="34" charset="0"/>
              <a:buChar char="•"/>
            </a:pPr>
            <a:r>
              <a:rPr lang="en-US" sz="2800" dirty="0"/>
              <a:t>The results showed that the participant’s heart rate increased by 6.47% after 15 minutes of gum chewing, falsifying our hypothesis. </a:t>
            </a:r>
          </a:p>
          <a:p>
            <a:pPr marL="457200" indent="-457200" fontAlgn="base">
              <a:buFont typeface="Arial" panose="020B0604020202020204" pitchFamily="34" charset="0"/>
              <a:buChar char="•"/>
            </a:pPr>
            <a:r>
              <a:rPr lang="en-US" sz="2800" dirty="0"/>
              <a:t>The participant also reported no difference in their perceived stress before and after the gum chewing.</a:t>
            </a:r>
          </a:p>
          <a:p>
            <a:pPr marL="457200" indent="-457200" fontAlgn="base">
              <a:buFont typeface="Arial" panose="020B0604020202020204" pitchFamily="34" charset="0"/>
              <a:buChar char="•"/>
            </a:pPr>
            <a:r>
              <a:rPr lang="en-US" sz="2800" dirty="0"/>
              <a:t>Before chewing </a:t>
            </a:r>
            <a:r>
              <a:rPr lang="en-US" sz="2800" dirty="0">
                <a:sym typeface="Wingdings" panose="05000000000000000000" pitchFamily="2" charset="2"/>
              </a:rPr>
              <a:t> Average BPM = 90.80668</a:t>
            </a:r>
          </a:p>
          <a:p>
            <a:pPr marL="457200" indent="-457200" fontAlgn="base">
              <a:buFont typeface="Arial" panose="020B0604020202020204" pitchFamily="34" charset="0"/>
              <a:buChar char="•"/>
            </a:pPr>
            <a:r>
              <a:rPr lang="en-US" sz="2800" dirty="0">
                <a:sym typeface="Wingdings" panose="05000000000000000000" pitchFamily="2" charset="2"/>
              </a:rPr>
              <a:t>After Chewing  Average BPM = 96.68354</a:t>
            </a:r>
            <a:endParaRPr lang="en-US" sz="2800" dirty="0"/>
          </a:p>
        </p:txBody>
      </p:sp>
      <p:sp>
        <p:nvSpPr>
          <p:cNvPr id="9" name="Subtitle 2"/>
          <p:cNvSpPr txBox="1">
            <a:spLocks/>
          </p:cNvSpPr>
          <p:nvPr/>
        </p:nvSpPr>
        <p:spPr>
          <a:xfrm>
            <a:off x="27203400" y="5562600"/>
            <a:ext cx="7391400" cy="25572720"/>
          </a:xfrm>
          <a:prstGeom prst="rect">
            <a:avLst/>
          </a:prstGeom>
          <a:ln w="38100">
            <a:solidFill>
              <a:schemeClr val="accent3">
                <a:lumMod val="60000"/>
                <a:lumOff val="40000"/>
              </a:schemeClr>
            </a:solidFill>
          </a:ln>
        </p:spPr>
        <p:txBody>
          <a:bodyPr vert="horz" lIns="397106" tIns="198553" rIns="397106" bIns="198553" rtlCol="0">
            <a:normAutofit fontScale="85000" lnSpcReduction="20000"/>
          </a:bodyPr>
          <a:lstStyle/>
          <a:p>
            <a:pPr algn="ctr"/>
            <a:r>
              <a:rPr lang="en-US" sz="7100" b="1" u="sng" dirty="0"/>
              <a:t>Discussion</a:t>
            </a:r>
          </a:p>
          <a:p>
            <a:pPr algn="ctr"/>
            <a:endParaRPr lang="en-US" sz="3300" b="1" u="sng" dirty="0"/>
          </a:p>
          <a:p>
            <a:r>
              <a:rPr lang="en-US" sz="3300" b="1" dirty="0"/>
              <a:t>Things that went well:</a:t>
            </a:r>
            <a:endParaRPr lang="en-US" sz="3300" dirty="0"/>
          </a:p>
          <a:p>
            <a:pPr marL="457200" indent="-457200" fontAlgn="base">
              <a:buFont typeface="Arial" panose="020B0604020202020204" pitchFamily="34" charset="0"/>
              <a:buChar char="•"/>
            </a:pPr>
            <a:r>
              <a:rPr lang="en-US" sz="3300" dirty="0"/>
              <a:t>The set-up of the apparatus was simple and easy.</a:t>
            </a:r>
          </a:p>
          <a:p>
            <a:pPr marL="457200" indent="-457200" fontAlgn="base">
              <a:buFont typeface="Arial" panose="020B0604020202020204" pitchFamily="34" charset="0"/>
              <a:buChar char="•"/>
            </a:pPr>
            <a:r>
              <a:rPr lang="en-US" sz="3300" dirty="0"/>
              <a:t>Biopac MP40 software made data collection simple and efficient.</a:t>
            </a:r>
          </a:p>
          <a:p>
            <a:pPr marL="457200" indent="-457200" fontAlgn="base">
              <a:buFont typeface="Arial" panose="020B0604020202020204" pitchFamily="34" charset="0"/>
              <a:buChar char="•"/>
            </a:pPr>
            <a:r>
              <a:rPr lang="en-US" sz="3300" dirty="0"/>
              <a:t>Using the timer included in the Biopac MP40 software also made the time intervals of the periods easy to distinguish. </a:t>
            </a:r>
          </a:p>
          <a:p>
            <a:pPr marL="457200" indent="-457200" fontAlgn="base">
              <a:buFont typeface="Arial" panose="020B0604020202020204" pitchFamily="34" charset="0"/>
              <a:buChar char="•"/>
            </a:pPr>
            <a:r>
              <a:rPr lang="en-US" sz="3300" dirty="0"/>
              <a:t>As reported by the participant, the mint flavor lasted the duration of the chewing.</a:t>
            </a:r>
          </a:p>
          <a:p>
            <a:r>
              <a:rPr lang="en-US" sz="3300" b="1" dirty="0"/>
              <a:t>Problems within the study:</a:t>
            </a:r>
            <a:endParaRPr lang="en-US" sz="3300" dirty="0"/>
          </a:p>
          <a:p>
            <a:pPr marL="457200" indent="-457200" fontAlgn="base">
              <a:buFont typeface="Arial" panose="020B0604020202020204" pitchFamily="34" charset="0"/>
              <a:buChar char="•"/>
            </a:pPr>
            <a:r>
              <a:rPr lang="en-US" sz="3300" dirty="0"/>
              <a:t>The participant was very fidgety and verbal outburst may have contributed to the inaccuracy of the experiment. </a:t>
            </a:r>
          </a:p>
          <a:p>
            <a:pPr marL="457200" indent="-457200" fontAlgn="base">
              <a:buFont typeface="Arial" panose="020B0604020202020204" pitchFamily="34" charset="0"/>
              <a:buChar char="•"/>
            </a:pPr>
            <a:r>
              <a:rPr lang="en-US" sz="3300" dirty="0"/>
              <a:t>There was no control condition to compare the data to. If the results supported the hypothesis, we could not claim the stress reduction was due to the chewing of mint gum. </a:t>
            </a:r>
          </a:p>
          <a:p>
            <a:pPr marL="457200" indent="-457200" fontAlgn="base">
              <a:buFont typeface="Arial" panose="020B0604020202020204" pitchFamily="34" charset="0"/>
              <a:buChar char="•"/>
            </a:pPr>
            <a:r>
              <a:rPr lang="en-US" sz="3300" dirty="0"/>
              <a:t>The participant was very distracted by the classroom environment around him, diverting his attention. This could have lead to distorted results.</a:t>
            </a:r>
          </a:p>
          <a:p>
            <a:pPr marL="457200" indent="-457200" fontAlgn="base">
              <a:buFont typeface="Arial" panose="020B0604020202020204" pitchFamily="34" charset="0"/>
              <a:buChar char="•"/>
            </a:pPr>
            <a:r>
              <a:rPr lang="en-US" sz="3300" dirty="0"/>
              <a:t>The participant being aware of the time and being able to see the Biopac MP40 results could have made him more anxious about being able to complete his experiment on time. </a:t>
            </a:r>
          </a:p>
          <a:p>
            <a:pPr marL="457200" indent="-457200" fontAlgn="base">
              <a:buFont typeface="Arial" panose="020B0604020202020204" pitchFamily="34" charset="0"/>
              <a:buChar char="•"/>
            </a:pPr>
            <a:r>
              <a:rPr lang="en-US" sz="3300" dirty="0"/>
              <a:t>Sugar from gum may have increased arousal, leading to an increase in average heart rate.</a:t>
            </a:r>
          </a:p>
          <a:p>
            <a:pPr marL="457200" indent="-457200" fontAlgn="base">
              <a:buFont typeface="Arial" panose="020B0604020202020204" pitchFamily="34" charset="0"/>
              <a:buChar char="•"/>
            </a:pPr>
            <a:r>
              <a:rPr lang="en-US" sz="3300" dirty="0"/>
              <a:t>Lastly, the idea of being monitored could have raised the anxiety of the participant, and thus interfering with results.</a:t>
            </a:r>
          </a:p>
          <a:p>
            <a:r>
              <a:rPr lang="en-US" sz="3300" b="1" dirty="0"/>
              <a:t>Improvements to be made:</a:t>
            </a:r>
            <a:endParaRPr lang="en-US" sz="3300" dirty="0"/>
          </a:p>
          <a:p>
            <a:pPr marL="457200" indent="-457200" fontAlgn="base">
              <a:buFont typeface="Arial" panose="020B0604020202020204" pitchFamily="34" charset="0"/>
              <a:buChar char="•"/>
            </a:pPr>
            <a:r>
              <a:rPr lang="en-US" sz="3300" dirty="0"/>
              <a:t>Use of a control group would have allowed us to make the claim that chewing mint gum was responsible for the change in stress.</a:t>
            </a:r>
          </a:p>
          <a:p>
            <a:pPr marL="457200" indent="-457200" fontAlgn="base">
              <a:buFont typeface="Arial" panose="020B0604020202020204" pitchFamily="34" charset="0"/>
              <a:buChar char="•"/>
            </a:pPr>
            <a:r>
              <a:rPr lang="en-US" sz="3300" dirty="0"/>
              <a:t>Giving the participant more specific and precise verbal instructions could have led to more serious behavior, therefore leading to more accurate results.</a:t>
            </a:r>
          </a:p>
          <a:p>
            <a:pPr marL="457200" indent="-457200" fontAlgn="base">
              <a:buFont typeface="Arial" panose="020B0604020202020204" pitchFamily="34" charset="0"/>
              <a:buChar char="•"/>
            </a:pPr>
            <a:r>
              <a:rPr lang="en-US" sz="3300" dirty="0"/>
              <a:t>Perhaps using a more private location to conduct the experiment would minimize attention-diverting stimuli, keeping the participant focused on simply chewing the gum.</a:t>
            </a:r>
          </a:p>
          <a:p>
            <a:pPr marL="457200" indent="-457200" fontAlgn="base">
              <a:buFont typeface="Arial" panose="020B0604020202020204" pitchFamily="34" charset="0"/>
              <a:buChar char="•"/>
            </a:pPr>
            <a:r>
              <a:rPr lang="en-US" sz="3300" dirty="0"/>
              <a:t>Giving the participant a stress-inducing task in both conditions would eliminate the need to rely on the participant’s self-reported stress as evidence of their stressed state.</a:t>
            </a:r>
          </a:p>
          <a:p>
            <a:pPr algn="ctr" fontAlgn="base"/>
            <a:endParaRPr lang="en-US" sz="7100" b="1" u="sng" dirty="0"/>
          </a:p>
          <a:p>
            <a:pPr algn="ctr" fontAlgn="base"/>
            <a:r>
              <a:rPr lang="en-US" sz="7100" b="1" u="sng" dirty="0"/>
              <a:t>Conclusion</a:t>
            </a:r>
          </a:p>
          <a:p>
            <a:pPr algn="ctr" fontAlgn="base"/>
            <a:endParaRPr lang="en-US" sz="3300" b="1" u="sng" dirty="0"/>
          </a:p>
          <a:p>
            <a:pPr marL="457200" indent="-457200" fontAlgn="base">
              <a:buFont typeface="Arial" panose="020B0604020202020204" pitchFamily="34" charset="0"/>
              <a:buChar char="•"/>
            </a:pPr>
            <a:r>
              <a:rPr lang="en-US" sz="3300" dirty="0"/>
              <a:t>Use of a control group, as well as a more  private location, could allow us to definitively attribute the 6.47% increase in stress to chewing of mint gum. This would demonstrate mint gum’s inability to reduce stress.</a:t>
            </a:r>
          </a:p>
          <a:p>
            <a:pPr fontAlgn="base"/>
            <a:r>
              <a:rPr lang="en-US" sz="3300" b="1" dirty="0"/>
              <a:t> </a:t>
            </a:r>
          </a:p>
          <a:p>
            <a:pPr marL="457200" indent="-457200" fontAlgn="base">
              <a:buFont typeface="Arial" panose="020B0604020202020204" pitchFamily="34" charset="0"/>
              <a:buChar char="•"/>
            </a:pPr>
            <a:endParaRPr lang="en-US" sz="2800" dirty="0"/>
          </a:p>
        </p:txBody>
      </p:sp>
      <p:pic>
        <p:nvPicPr>
          <p:cNvPr id="1026" name="Picture 2" descr="Image result for suny broome community college">
            <a:extLst>
              <a:ext uri="{FF2B5EF4-FFF2-40B4-BE49-F238E27FC236}">
                <a16:creationId xmlns:a16="http://schemas.microsoft.com/office/drawing/2014/main" id="{CDDC87CB-D725-4B3D-B0DB-B11A6139E3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6981" b="23027"/>
          <a:stretch/>
        </p:blipFill>
        <p:spPr bwMode="auto">
          <a:xfrm>
            <a:off x="22098000" y="2058502"/>
            <a:ext cx="8001000" cy="210312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Orbit Spearmint Gum">
            <a:extLst>
              <a:ext uri="{FF2B5EF4-FFF2-40B4-BE49-F238E27FC236}">
                <a16:creationId xmlns:a16="http://schemas.microsoft.com/office/drawing/2014/main" id="{CA9DA041-1E36-4EF0-82D6-21578A57EC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9697" y="27967414"/>
            <a:ext cx="5481205" cy="248983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6EEEBA26-F639-4675-A73E-6CA825D72F0E}"/>
              </a:ext>
            </a:extLst>
          </p:cNvPr>
          <p:cNvSpPr/>
          <p:nvPr/>
        </p:nvSpPr>
        <p:spPr>
          <a:xfrm>
            <a:off x="15270672" y="29934028"/>
            <a:ext cx="1120820" cy="523220"/>
          </a:xfrm>
          <a:prstGeom prst="rect">
            <a:avLst/>
          </a:prstGeom>
        </p:spPr>
        <p:txBody>
          <a:bodyPr wrap="none">
            <a:spAutoFit/>
          </a:bodyPr>
          <a:lstStyle/>
          <a:p>
            <a:r>
              <a:rPr lang="en-US" sz="2800" dirty="0">
                <a:hlinkClick r:id="rId4">
                  <a:extLst>
                    <a:ext uri="{A12FA001-AC4F-418D-AE19-62706E023703}">
                      <ahyp:hlinkClr xmlns:ahyp="http://schemas.microsoft.com/office/drawing/2018/hyperlinkcolor" val="tx"/>
                    </a:ext>
                  </a:extLst>
                </a:hlinkClick>
              </a:rPr>
              <a:t>Orbit®</a:t>
            </a:r>
            <a:endParaRPr lang="en-US" sz="2800" dirty="0"/>
          </a:p>
        </p:txBody>
      </p:sp>
      <p:cxnSp>
        <p:nvCxnSpPr>
          <p:cNvPr id="11" name="Straight Connector 10">
            <a:extLst>
              <a:ext uri="{FF2B5EF4-FFF2-40B4-BE49-F238E27FC236}">
                <a16:creationId xmlns:a16="http://schemas.microsoft.com/office/drawing/2014/main" id="{C08F094D-618E-4633-A4C3-F741C1AB1097}"/>
              </a:ext>
            </a:extLst>
          </p:cNvPr>
          <p:cNvCxnSpPr/>
          <p:nvPr/>
        </p:nvCxnSpPr>
        <p:spPr>
          <a:xfrm>
            <a:off x="2326697" y="19735800"/>
            <a:ext cx="6395605" cy="0"/>
          </a:xfrm>
          <a:prstGeom prst="line">
            <a:avLst/>
          </a:prstGeom>
        </p:spPr>
        <p:style>
          <a:lnRef idx="3">
            <a:schemeClr val="dk1"/>
          </a:lnRef>
          <a:fillRef idx="0">
            <a:schemeClr val="dk1"/>
          </a:fillRef>
          <a:effectRef idx="2">
            <a:schemeClr val="dk1"/>
          </a:effectRef>
          <a:fontRef idx="minor">
            <a:schemeClr val="tx1"/>
          </a:fontRef>
        </p:style>
      </p:cxnSp>
      <p:pic>
        <p:nvPicPr>
          <p:cNvPr id="10" name="Picture 9" descr="A screenshot of a cell phone&#10;&#10;Description automatically generated">
            <a:extLst>
              <a:ext uri="{FF2B5EF4-FFF2-40B4-BE49-F238E27FC236}">
                <a16:creationId xmlns:a16="http://schemas.microsoft.com/office/drawing/2014/main" id="{FC5947C9-53EB-48FF-B7CB-557C60890A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126200" y="18973800"/>
            <a:ext cx="7315200" cy="4412845"/>
          </a:xfrm>
          <a:prstGeom prst="rect">
            <a:avLst/>
          </a:prstGeom>
        </p:spPr>
      </p:pic>
      <p:pic>
        <p:nvPicPr>
          <p:cNvPr id="13" name="Picture 12" descr="A screenshot of a social media post&#10;&#10;Description automatically generated">
            <a:extLst>
              <a:ext uri="{FF2B5EF4-FFF2-40B4-BE49-F238E27FC236}">
                <a16:creationId xmlns:a16="http://schemas.microsoft.com/office/drawing/2014/main" id="{B197CAB6-B4C4-4CE1-99CD-158DD2A6092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126200" y="26326227"/>
            <a:ext cx="7315200" cy="3723373"/>
          </a:xfrm>
          <a:prstGeom prst="rect">
            <a:avLst/>
          </a:prstGeom>
        </p:spPr>
      </p:pic>
      <p:sp>
        <p:nvSpPr>
          <p:cNvPr id="14" name="TextBox 13">
            <a:extLst>
              <a:ext uri="{FF2B5EF4-FFF2-40B4-BE49-F238E27FC236}">
                <a16:creationId xmlns:a16="http://schemas.microsoft.com/office/drawing/2014/main" id="{EDD9C285-AC2D-43EF-A5CA-B11F7F5A10E3}"/>
              </a:ext>
            </a:extLst>
          </p:cNvPr>
          <p:cNvSpPr txBox="1"/>
          <p:nvPr/>
        </p:nvSpPr>
        <p:spPr>
          <a:xfrm>
            <a:off x="20002500" y="17259300"/>
            <a:ext cx="5486400" cy="1015663"/>
          </a:xfrm>
          <a:prstGeom prst="rect">
            <a:avLst/>
          </a:prstGeom>
          <a:noFill/>
        </p:spPr>
        <p:txBody>
          <a:bodyPr wrap="square" rtlCol="0">
            <a:spAutoFit/>
          </a:bodyPr>
          <a:lstStyle/>
          <a:p>
            <a:pPr algn="ctr"/>
            <a:r>
              <a:rPr lang="en-US" sz="6000" b="1" dirty="0"/>
              <a:t>Before Chewing</a:t>
            </a:r>
          </a:p>
        </p:txBody>
      </p:sp>
      <p:sp>
        <p:nvSpPr>
          <p:cNvPr id="15" name="TextBox 14">
            <a:extLst>
              <a:ext uri="{FF2B5EF4-FFF2-40B4-BE49-F238E27FC236}">
                <a16:creationId xmlns:a16="http://schemas.microsoft.com/office/drawing/2014/main" id="{EADFEA2E-F9E8-4DBA-9698-8E18B05601B1}"/>
              </a:ext>
            </a:extLst>
          </p:cNvPr>
          <p:cNvSpPr txBox="1"/>
          <p:nvPr/>
        </p:nvSpPr>
        <p:spPr>
          <a:xfrm>
            <a:off x="19621500" y="24224845"/>
            <a:ext cx="6248400" cy="1015663"/>
          </a:xfrm>
          <a:prstGeom prst="rect">
            <a:avLst/>
          </a:prstGeom>
          <a:noFill/>
        </p:spPr>
        <p:txBody>
          <a:bodyPr wrap="square" rtlCol="0">
            <a:spAutoFit/>
          </a:bodyPr>
          <a:lstStyle/>
          <a:p>
            <a:pPr algn="ctr"/>
            <a:r>
              <a:rPr lang="en-US" sz="6000" b="1" dirty="0"/>
              <a:t>After Chewing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Damask</Template>
  <TotalTime>6187</TotalTime>
  <Words>1402</Words>
  <Application>Microsoft Office PowerPoint</Application>
  <PresentationFormat>Custom</PresentationFormat>
  <Paragraphs>73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Influence of Chewing Gum on Stress David Mastro &amp; Kara Hess-Hover</vt:lpstr>
    </vt:vector>
  </TitlesOfParts>
  <Company>Broome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(72 Point Type) Authors &amp; Affiliation</dc:title>
  <dc:creator>William S. Altman</dc:creator>
  <cp:lastModifiedBy>djmastro4</cp:lastModifiedBy>
  <cp:revision>78</cp:revision>
  <dcterms:created xsi:type="dcterms:W3CDTF">2016-01-23T16:44:51Z</dcterms:created>
  <dcterms:modified xsi:type="dcterms:W3CDTF">2018-12-09T18:25:43Z</dcterms:modified>
</cp:coreProperties>
</file>